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40" r:id="rId1"/>
  </p:sldMasterIdLst>
  <p:sldIdLst>
    <p:sldId id="256" r:id="rId2"/>
    <p:sldId id="274" r:id="rId3"/>
    <p:sldId id="273" r:id="rId4"/>
    <p:sldId id="276" r:id="rId5"/>
    <p:sldId id="277" r:id="rId6"/>
    <p:sldId id="278" r:id="rId7"/>
    <p:sldId id="265" r:id="rId8"/>
    <p:sldId id="266" r:id="rId9"/>
    <p:sldId id="267" r:id="rId10"/>
    <p:sldId id="280" r:id="rId11"/>
    <p:sldId id="281" r:id="rId12"/>
    <p:sldId id="282" r:id="rId13"/>
    <p:sldId id="283" r:id="rId14"/>
    <p:sldId id="270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96922955484047E-3"/>
          <c:y val="0.20937500000000001"/>
          <c:w val="0.8514626815065176"/>
          <c:h val="0.643571850393700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9050" cap="flat" cmpd="sng" algn="ctr">
              <a:solidFill>
                <a:schemeClr val="lt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0.18654089031929361"/>
                  <c:y val="6.2500000000000003E-3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/>
                      <a:t>1 667 899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82-469F-B8D3-F667A5290E3A}"/>
                </c:ext>
                <c:ext xmlns:c15="http://schemas.microsoft.com/office/drawing/2012/chart" uri="{CE6537A1-D6FC-4f65-9D91-7224C49458BB}">
                  <c15:layout>
                    <c:manualLayout>
                      <c:w val="0.32028074084439323"/>
                      <c:h val="9.234375000000000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8029198913562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/>
                      <a:t>1 666 296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65-4808-B053-F30C443753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1667899</c:v>
                </c:pt>
                <c:pt idx="1">
                  <c:v>1666296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65-4808-B053-F30C44375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9050" cap="flat" cmpd="sng" algn="ctr">
              <a:solidFill>
                <a:schemeClr val="lt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65-4808-B053-F30C443753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F65-4808-B053-F30C44375318}"/>
              </c:ext>
            </c:extLst>
          </c:dPt>
          <c:dLbls>
            <c:dLbl>
              <c:idx val="0"/>
              <c:layout>
                <c:manualLayout>
                  <c:x val="-0.13954967367397547"/>
                  <c:y val="3.1250000000000002E-3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/>
                      <a:t>1 865 720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F65-4808-B053-F30C44375318}"/>
                </c:ext>
                <c:ext xmlns:c15="http://schemas.microsoft.com/office/drawing/2012/chart" uri="{CE6537A1-D6FC-4f65-9D91-7224C49458BB}">
                  <c15:layout>
                    <c:manualLayout>
                      <c:w val="0.2092105924100047"/>
                      <c:h val="9.234375000000000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663738881772746"/>
                  <c:y val="-9.3750000000000569E-3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/>
                      <a:t>1 854 217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F65-4808-B053-F30C4437531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1865720</c:v>
                </c:pt>
                <c:pt idx="1">
                  <c:v>1854217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65-4808-B053-F30C443753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6496032"/>
        <c:axId val="-6495488"/>
      </c:barChart>
      <c:catAx>
        <c:axId val="-6496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-6495488"/>
        <c:crosses val="autoZero"/>
        <c:auto val="1"/>
        <c:lblAlgn val="ctr"/>
        <c:lblOffset val="100"/>
        <c:noMultiLvlLbl val="0"/>
      </c:catAx>
      <c:valAx>
        <c:axId val="-6495488"/>
        <c:scaling>
          <c:orientation val="minMax"/>
          <c:min val="0"/>
        </c:scaling>
        <c:delete val="1"/>
        <c:axPos val="b"/>
        <c:numFmt formatCode="#,##0" sourceLinked="1"/>
        <c:majorTickMark val="none"/>
        <c:minorTickMark val="none"/>
        <c:tickLblPos val="nextTo"/>
        <c:crossAx val="-6496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2.5420767716535429E-2"/>
          <c:w val="1"/>
          <c:h val="0.11547539370078737"/>
        </c:manualLayout>
      </c:layout>
      <c:overlay val="0"/>
      <c:txPr>
        <a:bodyPr/>
        <a:lstStyle/>
        <a:p>
          <a:pPr>
            <a:defRPr sz="1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53497314812196"/>
          <c:y val="4.0182463230370724E-2"/>
          <c:w val="0.6676397086903797"/>
          <c:h val="0.6983568551308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675</a:t>
                    </a:r>
                    <a:r>
                      <a:rPr lang="ru-RU"/>
                      <a:t> </a:t>
                    </a:r>
                    <a:r>
                      <a:rPr lang="en-US"/>
                      <a:t>665,6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6C8-42FE-B831-E316811BE2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695</a:t>
                    </a:r>
                    <a:r>
                      <a:rPr lang="ru-RU"/>
                      <a:t> </a:t>
                    </a:r>
                    <a:r>
                      <a:rPr lang="en-US"/>
                      <a:t>015,3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C8-42FE-B831-E316811BE2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675665.6</c:v>
                </c:pt>
                <c:pt idx="1">
                  <c:v>695015.3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70-4157-BBE2-3339DEDC70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Социально-значимые расходы</c:v>
                </c:pt>
              </c:strCache>
            </c:strRef>
          </c:tx>
          <c:spPr>
            <a:solidFill>
              <a:srgbClr val="99FFCC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990</a:t>
                    </a:r>
                    <a:r>
                      <a:rPr lang="ru-RU"/>
                      <a:t> </a:t>
                    </a:r>
                    <a:r>
                      <a:rPr lang="en-US"/>
                      <a:t>630,7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C8-42FE-B831-E316811BE2B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 </a:t>
                    </a:r>
                    <a:r>
                      <a:rPr lang="en-US"/>
                      <a:t>159</a:t>
                    </a:r>
                    <a:r>
                      <a:rPr lang="ru-RU"/>
                      <a:t> </a:t>
                    </a:r>
                    <a:r>
                      <a:rPr lang="en-US"/>
                      <a:t>201,3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C8-42FE-B831-E316811BE2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990630.7</c:v>
                </c:pt>
                <c:pt idx="1">
                  <c:v>1159201.3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70-4157-BBE2-3339DEDC70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-6503648"/>
        <c:axId val="-6474272"/>
        <c:axId val="0"/>
      </c:bar3DChart>
      <c:catAx>
        <c:axId val="-6503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6474272"/>
        <c:crosses val="autoZero"/>
        <c:auto val="1"/>
        <c:lblAlgn val="ctr"/>
        <c:lblOffset val="100"/>
        <c:noMultiLvlLbl val="0"/>
      </c:catAx>
      <c:valAx>
        <c:axId val="-6474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6503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039989190903385"/>
          <c:y val="0.87979388585062801"/>
          <c:w val="0.6738196533495916"/>
          <c:h val="5.073102886373724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59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518697261112376"/>
          <c:y val="0.17416053841347698"/>
          <c:w val="0.73304976004764177"/>
          <c:h val="0.716228919026558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2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70-4565-AAEF-7C7FE4E77A8E}"/>
              </c:ext>
            </c:extLst>
          </c:dPt>
          <c:dPt>
            <c:idx val="1"/>
            <c:bubble3D val="0"/>
            <c:explosion val="5"/>
            <c:spPr>
              <a:solidFill>
                <a:srgbClr val="99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70-4565-AAEF-7C7FE4E77A8E}"/>
              </c:ext>
            </c:extLst>
          </c:dPt>
          <c:dPt>
            <c:idx val="2"/>
            <c:bubble3D val="0"/>
            <c:explosion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70-4565-AAEF-7C7FE4E77A8E}"/>
              </c:ext>
            </c:extLst>
          </c:dPt>
          <c:dLbls>
            <c:dLbl>
              <c:idx val="0"/>
              <c:layout>
                <c:manualLayout>
                  <c:x val="-0.19407706819267068"/>
                  <c:y val="-0.186883675483048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70-4565-AAEF-7C7FE4E77A8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5326686250047E-3"/>
                  <c:y val="-4.96103782752759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Коммунальные услуги 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70-4565-AAEF-7C7FE4E77A8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425286093323151"/>
                  <c:y val="-5.47171317539842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70-4565-AAEF-7C7FE4E77A8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384530414194568"/>
                  <c:y val="-4.22774381977981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670-4565-AAEF-7C7FE4E77A8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Заработная плата и начисления на нее</c:v>
                </c:pt>
                <c:pt idx="1">
                  <c:v>Коммунальные услуги</c:v>
                </c:pt>
                <c:pt idx="2">
                  <c:v>Субсидии ЖКУ и прочая социальная помощь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1031762.6</c:v>
                </c:pt>
                <c:pt idx="1">
                  <c:v>67974.399999999994</c:v>
                </c:pt>
                <c:pt idx="2">
                  <c:v>59464.3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70-4565-AAEF-7C7FE4E77A8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224184089047862E-4"/>
          <c:y val="0.21006983534565524"/>
          <c:w val="0.99981776824124635"/>
          <c:h val="0.38299283644742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7.7709944796661937E-3"/>
                  <c:y val="-2.072161165879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DF-4897-B3A0-2DF65295DE5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075534490887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DF-4897-B3A0-2DF65295DE5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397570014403637E-3"/>
                  <c:y val="-1.328828573112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DDF-4897-B3A0-2DF65295DE5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151068981775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DF-4897-B3A0-2DF65295DE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учреждений дошкольного образования</c:v>
                </c:pt>
                <c:pt idx="1">
                  <c:v>Педагогические работники образовательных учреждений общего образования</c:v>
                </c:pt>
                <c:pt idx="2">
                  <c:v>Педагогические работники учреждений дополнительного образования</c:v>
                </c:pt>
                <c:pt idx="3">
                  <c:v>Средняя заработная плата основных работников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31.4</c:v>
                </c:pt>
                <c:pt idx="1">
                  <c:v>35.799999999999997</c:v>
                </c:pt>
                <c:pt idx="2">
                  <c:v>36.9</c:v>
                </c:pt>
                <c:pt idx="3">
                  <c:v>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DF-4897-B3A0-2DF65295DE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9.5783983928925936E-3"/>
                  <c:y val="-1.803277543157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DF-4897-B3A0-2DF65295DE5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605715940487484E-3"/>
                  <c:y val="-1.3444181136098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DF-4897-B3A0-2DF65295DE5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227463839852156E-3"/>
                  <c:y val="-2.0599059579941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DF-4897-B3A0-2DF65295DE5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344418113609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DDF-4897-B3A0-2DF65295DE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учреждений дошкольного образования</c:v>
                </c:pt>
                <c:pt idx="1">
                  <c:v>Педагогические работники образовательных учреждений общего образования</c:v>
                </c:pt>
                <c:pt idx="2">
                  <c:v>Педагогические работники учреждений дополнительного образования</c:v>
                </c:pt>
                <c:pt idx="3">
                  <c:v>Средняя заработная плата основных работников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33.9</c:v>
                </c:pt>
                <c:pt idx="1">
                  <c:v>40.4</c:v>
                </c:pt>
                <c:pt idx="2">
                  <c:v>39.299999999999997</c:v>
                </c:pt>
                <c:pt idx="3">
                  <c:v>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DDF-4897-B3A0-2DF65295DE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dLbls>
            <c:dLbl>
              <c:idx val="0"/>
              <c:layout>
                <c:manualLayout>
                  <c:x val="1.9350968225745974E-2"/>
                  <c:y val="-9.9662507697032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DF-4897-B3A0-2DF65295DE5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893609271101026E-2"/>
                  <c:y val="-1.7621616380136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DDF-4897-B3A0-2DF65295DE5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290519632609123E-3"/>
                  <c:y val="-1.6421590889121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DDF-4897-B3A0-2DF65295DE5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565199495138062E-2"/>
                  <c:y val="-1.8821853590538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DDF-4897-B3A0-2DF65295DE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учреждений дошкольного образования</c:v>
                </c:pt>
                <c:pt idx="1">
                  <c:v>Педагогические работники образовательных учреждений общего образования</c:v>
                </c:pt>
                <c:pt idx="2">
                  <c:v>Педагогические работники учреждений дополнительного образования</c:v>
                </c:pt>
                <c:pt idx="3">
                  <c:v>Средняя заработная плата основных работников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36.1</c:v>
                </c:pt>
                <c:pt idx="1">
                  <c:v>45.9</c:v>
                </c:pt>
                <c:pt idx="2">
                  <c:v>41.8</c:v>
                </c:pt>
                <c:pt idx="3">
                  <c:v>41.1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DDF-4897-B3A0-2DF65295DE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478624"/>
        <c:axId val="-6490592"/>
        <c:axId val="0"/>
      </c:bar3DChart>
      <c:catAx>
        <c:axId val="-6478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6490592"/>
        <c:crosses val="autoZero"/>
        <c:auto val="1"/>
        <c:lblAlgn val="ctr"/>
        <c:lblOffset val="100"/>
        <c:noMultiLvlLbl val="0"/>
      </c:catAx>
      <c:valAx>
        <c:axId val="-6490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6478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90882100124304455"/>
          <c:y val="0.11737326361787229"/>
          <c:w val="7.9528336720756515E-2"/>
          <c:h val="0.737394771062897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3962142064862"/>
          <c:y val="7.1398490461120789E-2"/>
          <c:w val="0.49229159826207802"/>
          <c:h val="0.7759707537063840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Муниципальный долг на конец года, млн.рублей</c:v>
                </c:pt>
              </c:strCache>
            </c:strRef>
          </c:tx>
          <c:spPr>
            <a:solidFill>
              <a:srgbClr val="00B050"/>
            </a:solidFill>
            <a:ln w="29199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</a:rPr>
                      <a:t>8,6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FDB-4C88-A185-C26CDDC8C9C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028342125774647E-3"/>
                  <c:y val="3.245385930050945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</a:rPr>
                      <a:t>8,2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DB-4C88-A185-C26CDDC8C9C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FDB-4C88-A185-C26CDDC8C9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7.3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DB-4C88-A185-C26CDDC8C9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96690384"/>
        <c:axId val="-9668712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 к доходам бюджета</c:v>
                </c:pt>
              </c:strCache>
            </c:strRef>
          </c:tx>
          <c:spPr>
            <a:ln w="43798">
              <a:solidFill>
                <a:srgbClr val="FF99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4224895363803963E-2"/>
                  <c:y val="-0.1213068339628930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3,6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FDB-4C88-A185-C26CDDC8C9C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572341981665304E-2"/>
                  <c:y val="-0.1251670142098941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3,3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FDB-4C88-A185-C26CDDC8C9C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646230369732675E-2"/>
                  <c:y val="-0.10230274186558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FDB-4C88-A185-C26CDDC8C9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Sheet1!$B$3:$D$3</c:f>
              <c:numCache>
                <c:formatCode>0%</c:formatCode>
                <c:ptCount val="3"/>
                <c:pt idx="0" formatCode="0.0%">
                  <c:v>3.3000000000000002E-2</c:v>
                </c:pt>
                <c:pt idx="1">
                  <c:v>0.03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FDB-4C88-A185-C26CDDC8C9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96695280"/>
        <c:axId val="-96684400"/>
      </c:lineChart>
      <c:catAx>
        <c:axId val="-9669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4599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-966871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9668712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14599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-96690384"/>
        <c:crosses val="autoZero"/>
        <c:crossBetween val="between"/>
        <c:majorUnit val="20"/>
      </c:valAx>
      <c:catAx>
        <c:axId val="-96695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6684400"/>
        <c:crosses val="autoZero"/>
        <c:auto val="0"/>
        <c:lblAlgn val="ctr"/>
        <c:lblOffset val="100"/>
        <c:noMultiLvlLbl val="0"/>
      </c:catAx>
      <c:valAx>
        <c:axId val="-96684400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ln w="14599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-96695280"/>
        <c:crosses val="max"/>
        <c:crossBetween val="between"/>
        <c:majorUnit val="0.1"/>
      </c:valAx>
      <c:spPr>
        <a:noFill/>
        <a:ln w="29199">
          <a:noFill/>
        </a:ln>
      </c:spPr>
    </c:plotArea>
    <c:legend>
      <c:legendPos val="r"/>
      <c:layout>
        <c:manualLayout>
          <c:xMode val="edge"/>
          <c:yMode val="edge"/>
          <c:x val="0.65416955381968767"/>
          <c:y val="0.11341652836759232"/>
          <c:w val="0.33247276189370312"/>
          <c:h val="0.88658321680609053"/>
        </c:manualLayout>
      </c:layout>
      <c:overlay val="0"/>
      <c:spPr>
        <a:noFill/>
        <a:ln w="291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bg1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99BD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0996490806733707E-3"/>
                  <c:y val="-4.5783204629655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C72-401A-811A-704B3089A6D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996490806733707E-3"/>
                  <c:y val="-2.289160231482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72-401A-811A-704B3089A6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Городские поселения</c:v>
                </c:pt>
                <c:pt idx="1">
                  <c:v>Сельские поселения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126092.8</c:v>
                </c:pt>
                <c:pt idx="1">
                  <c:v>46953.3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72-401A-811A-704B3089A6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dLbls>
            <c:dLbl>
              <c:idx val="0"/>
              <c:layout>
                <c:manualLayout>
                  <c:x val="1.2398596322693483E-2"/>
                  <c:y val="-1.8313281851862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72-401A-811A-704B3089A6D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797192645386965E-2"/>
                  <c:y val="-3.6626563703724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C72-401A-811A-704B3089A6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Городские поселения</c:v>
                </c:pt>
                <c:pt idx="1">
                  <c:v>Сельские поселения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116615.4</c:v>
                </c:pt>
                <c:pt idx="1">
                  <c:v>32949.300000000003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72-401A-811A-704B3089A6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FF99"/>
            </a:solidFill>
          </c:spPr>
          <c:invertIfNegative val="0"/>
          <c:dLbls>
            <c:dLbl>
              <c:idx val="0"/>
              <c:layout>
                <c:manualLayout>
                  <c:x val="3.4096139887407076E-2"/>
                  <c:y val="-4.5783204629655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C72-401A-811A-704B3089A6D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996490806733706E-2"/>
                  <c:y val="-1.831328185186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C72-401A-811A-704B3089A6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Городские поселения</c:v>
                </c:pt>
                <c:pt idx="1">
                  <c:v>Сельские поселения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140131</c:v>
                </c:pt>
                <c:pt idx="1">
                  <c:v>39631.199999999997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C72-401A-811A-704B3089A6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96693648"/>
        <c:axId val="-96683312"/>
        <c:axId val="0"/>
      </c:bar3DChart>
      <c:catAx>
        <c:axId val="-96693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96683312"/>
        <c:crosses val="autoZero"/>
        <c:auto val="1"/>
        <c:lblAlgn val="ctr"/>
        <c:lblOffset val="100"/>
        <c:noMultiLvlLbl val="0"/>
      </c:catAx>
      <c:valAx>
        <c:axId val="-9668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96693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4114274054863303"/>
          <c:y val="0.21518106175938007"/>
          <c:w val="0.12052338673028024"/>
          <c:h val="0.269956880873183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67996070502734E-2"/>
          <c:y val="0.12218685609370866"/>
          <c:w val="0.85508163457957598"/>
          <c:h val="0.816719715859436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204-4EED-B06A-277561D979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04-4EED-B06A-277561D979DB}"/>
              </c:ext>
            </c:extLst>
          </c:dPt>
          <c:dLbls>
            <c:dLbl>
              <c:idx val="0"/>
              <c:layout>
                <c:manualLayout>
                  <c:x val="0.20297025594637291"/>
                  <c:y val="0.108802825370609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204-4EED-B06A-277561D979D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117292588831222"/>
                  <c:y val="-0.1250899965524706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204-4EED-B06A-277561D979DB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1501719</c:v>
                </c:pt>
                <c:pt idx="1">
                  <c:v>364001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04-4EED-B06A-277561D979D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63743343950247E-3"/>
          <c:y val="4.7889650179303378E-3"/>
          <c:w val="0.93569819295983681"/>
          <c:h val="0.967535342184748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dLbl>
              <c:idx val="0"/>
              <c:layout>
                <c:manualLayout>
                  <c:x val="-2.786610577534967E-3"/>
                  <c:y val="-2.1550154038756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100" dirty="0">
                        <a:solidFill>
                          <a:schemeClr val="bg1"/>
                        </a:solidFill>
                      </a:rPr>
                      <a:t>58%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FF-4583-804F-65CC493873E6}"/>
                </c:ext>
                <c:ext xmlns:c15="http://schemas.microsoft.com/office/drawing/2012/chart" uri="{CE6537A1-D6FC-4f65-9D91-7224C49458BB}">
                  <c15:layout>
                    <c:manualLayout>
                      <c:w val="0.29398741592993366"/>
                      <c:h val="0.125183545568699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211072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FF-4583-804F-65CC493873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050" dirty="0">
                        <a:solidFill>
                          <a:schemeClr val="bg1"/>
                        </a:solidFill>
                      </a:rPr>
                      <a:t>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FF-4583-804F-65CC493873E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44206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FF-4583-804F-65CC493873E6}"/>
            </c:ext>
          </c:extLst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FF-4583-804F-65CC493873E6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Доходы от имущества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9FF-4583-804F-65CC493873E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000" dirty="0">
                        <a:solidFill>
                          <a:schemeClr val="bg1"/>
                        </a:solidFill>
                      </a:rPr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FF-4583-804F-65CC493873E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17342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FF-4583-804F-65CC493873E6}"/>
            </c:ext>
          </c:extLst>
        </c:ser>
        <c:ser>
          <c:idx val="4"/>
          <c:order val="4"/>
          <c:tx>
            <c:strRef>
              <c:f>Лист1!$E$1</c:f>
              <c:strCache>
                <c:ptCount val="1"/>
                <c:pt idx="0">
                  <c:v> Другие 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3.4138237933284232E-3"/>
                  <c:y val="1.5180072087126327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9FF-4583-804F-65CC493873E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511585618810387"/>
                      <c:h val="6.335645966715565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91381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FF-4583-804F-65CC49387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484064"/>
        <c:axId val="-6499296"/>
      </c:barChart>
      <c:catAx>
        <c:axId val="-6484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6499296"/>
        <c:crosses val="autoZero"/>
        <c:auto val="1"/>
        <c:lblAlgn val="ctr"/>
        <c:lblOffset val="100"/>
        <c:noMultiLvlLbl val="0"/>
      </c:catAx>
      <c:valAx>
        <c:axId val="-6499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648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15093035999334E-2"/>
          <c:y val="4.2922213090199633E-2"/>
          <c:w val="0.92603710851155641"/>
          <c:h val="0.677253224158723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98-41A1-B4A5-C3EE1C76CF1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98-41A1-B4A5-C3EE1C76CF1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244193</c:v>
                </c:pt>
                <c:pt idx="1">
                  <c:v>364001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98-41A1-B4A5-C3EE1C76CF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1423706</c:v>
                </c:pt>
                <c:pt idx="1">
                  <c:v>1501719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98-41A1-B4A5-C3EE1C76C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498752"/>
        <c:axId val="-6473728"/>
      </c:barChart>
      <c:catAx>
        <c:axId val="-649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6473728"/>
        <c:crosses val="autoZero"/>
        <c:auto val="1"/>
        <c:lblAlgn val="ctr"/>
        <c:lblOffset val="100"/>
        <c:noMultiLvlLbl val="0"/>
      </c:catAx>
      <c:valAx>
        <c:axId val="-6473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649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522563446871908E-3"/>
          <c:y val="0.84866248300547675"/>
          <c:w val="0.96347599117951488"/>
          <c:h val="0.12792540076350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6748113668112E-2"/>
          <c:y val="4.3597623285788548E-2"/>
          <c:w val="0.93409588994745807"/>
          <c:h val="0.86730434884777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20000"/>
                    <a:lumMod val="107000"/>
                  </a:schemeClr>
                </a:gs>
                <a:gs pos="50000">
                  <a:schemeClr val="accent4">
                    <a:tint val="70000"/>
                    <a:satMod val="124000"/>
                    <a:lumMod val="103000"/>
                  </a:schemeClr>
                </a:gs>
                <a:gs pos="100000">
                  <a:schemeClr val="accent4">
                    <a:tint val="85000"/>
                    <a:satMod val="120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2.2099447513812161E-2"/>
                  <c:y val="1.98954119595710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B35-46AB-A1F1-A3BADDF15B3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942295887047222E-3"/>
                  <c:y val="-2.1753360091002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FE1-47CA-9DBF-F6400A7F9BE1}"/>
                </c:ext>
                <c:ext xmlns:c15="http://schemas.microsoft.com/office/drawing/2012/chart" uri="{CE6537A1-D6FC-4f65-9D91-7224C49458BB}">
                  <c15:layout>
                    <c:manualLayout>
                      <c:w val="0.11939850060178941"/>
                      <c:h val="5.917637459252064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3664825046039616E-3"/>
                  <c:y val="-8.48954598846767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6D7-4B7B-86C1-851883E4802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8219766728055817E-3"/>
                  <c:y val="-4.66326738529589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D7-4B7B-86C1-851883E48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Патент</c:v>
                </c:pt>
                <c:pt idx="5">
                  <c:v>Гос.пошлина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196172</c:v>
                </c:pt>
                <c:pt idx="1">
                  <c:v>200.5</c:v>
                </c:pt>
                <c:pt idx="2">
                  <c:v>13282.8</c:v>
                </c:pt>
                <c:pt idx="3">
                  <c:v>12791.2</c:v>
                </c:pt>
                <c:pt idx="4">
                  <c:v>309.2</c:v>
                </c:pt>
                <c:pt idx="5">
                  <c:v>6429.8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35-46AB-A1F1-A3BADDF15B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satMod val="120000"/>
                    <a:lumMod val="107000"/>
                  </a:schemeClr>
                </a:gs>
                <a:gs pos="50000">
                  <a:schemeClr val="accent3">
                    <a:tint val="70000"/>
                    <a:satMod val="124000"/>
                    <a:lumMod val="103000"/>
                  </a:schemeClr>
                </a:gs>
                <a:gs pos="100000">
                  <a:schemeClr val="accent3">
                    <a:tint val="85000"/>
                    <a:satMod val="120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4.910988336402679E-3"/>
                  <c:y val="2.52488008674753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B35-46AB-A1F1-A3BADDF15B3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554941682013503E-3"/>
                  <c:y val="-2.5996741711198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B35-46AB-A1F1-A3BADDF15B3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003374608986514E-17"/>
                  <c:y val="8.17293109637491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E1-47CA-9DBF-F6400A7F9BE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8219766728054013E-3"/>
                  <c:y val="1.36122760003747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B35-46AB-A1F1-A3BADDF15B3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554941682013503E-3"/>
                  <c:y val="1.13257846653884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6D7-4B7B-86C1-851883E4802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188459177409274E-2"/>
                  <c:y val="1.56993370566502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6D7-4B7B-86C1-851883E48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Патент</c:v>
                </c:pt>
                <c:pt idx="5">
                  <c:v>Гос.пошлина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211072.5</c:v>
                </c:pt>
                <c:pt idx="1">
                  <c:v>377.8</c:v>
                </c:pt>
                <c:pt idx="2">
                  <c:v>28716.2</c:v>
                </c:pt>
                <c:pt idx="3">
                  <c:v>4235.3999999999996</c:v>
                </c:pt>
                <c:pt idx="4">
                  <c:v>11155</c:v>
                </c:pt>
                <c:pt idx="5">
                  <c:v>5959.7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B35-46AB-A1F1-A3BADDF15B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6493312"/>
        <c:axId val="-6497664"/>
      </c:barChart>
      <c:catAx>
        <c:axId val="-649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-6497664"/>
        <c:crosses val="autoZero"/>
        <c:auto val="1"/>
        <c:lblAlgn val="ctr"/>
        <c:lblOffset val="100"/>
        <c:noMultiLvlLbl val="0"/>
      </c:catAx>
      <c:valAx>
        <c:axId val="-64976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649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6218084617875804"/>
          <c:y val="0.11465324021639887"/>
          <c:w val="0.49694580995055176"/>
          <c:h val="7.9715219745885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323406362768793E-3"/>
          <c:y val="0"/>
          <c:w val="0.98604853414670346"/>
          <c:h val="0.73911630519426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85000"/>
                    <a:shade val="98000"/>
                    <a:satMod val="110000"/>
                    <a:lumMod val="103000"/>
                  </a:schemeClr>
                </a:gs>
                <a:gs pos="50000">
                  <a:schemeClr val="accent3">
                    <a:shade val="85000"/>
                    <a:satMod val="105000"/>
                    <a:lumMod val="100000"/>
                  </a:schemeClr>
                </a:gs>
                <a:gs pos="100000">
                  <a:schemeClr val="accent3">
                    <a:shade val="60000"/>
                    <a:satMod val="120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  <a:miter lim="800000"/>
            </a:ln>
            <a:effectLst>
              <a:outerShdw blurRad="50800" dist="15875" dir="5400000" algn="ctr" rotWithShape="0">
                <a:srgbClr val="000000">
                  <a:alpha val="6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1323406362768793E-3"/>
                  <c:y val="3.7249573609703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009-45D3-8644-5D14946C645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ПНВОС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 (доходы от компенсации затрат государства, доходы от продажи МиНМА)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10601.3</c:v>
                </c:pt>
                <c:pt idx="1">
                  <c:v>1162.5999999999999</c:v>
                </c:pt>
                <c:pt idx="2">
                  <c:v>1789.4</c:v>
                </c:pt>
                <c:pt idx="3">
                  <c:v>1451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0D-4158-9E29-3D314141F6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5000"/>
                    <a:shade val="98000"/>
                    <a:satMod val="110000"/>
                    <a:lumMod val="103000"/>
                  </a:schemeClr>
                </a:gs>
                <a:gs pos="50000">
                  <a:schemeClr val="accent1">
                    <a:shade val="85000"/>
                    <a:satMod val="105000"/>
                    <a:lumMod val="100000"/>
                  </a:schemeClr>
                </a:gs>
                <a:gs pos="100000">
                  <a:schemeClr val="accent1">
                    <a:shade val="60000"/>
                    <a:satMod val="120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50800" dist="15875" dir="5400000" algn="ctr" rotWithShape="0">
                <a:srgbClr val="000000">
                  <a:alpha val="68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7.4499147219406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009-45D3-8644-5D14946C645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ПНВОС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 (доходы от компенсации затрат государства, доходы от продажи МиНМА)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17341.599999999999</c:v>
                </c:pt>
                <c:pt idx="1">
                  <c:v>74281.899999999994</c:v>
                </c:pt>
                <c:pt idx="2">
                  <c:v>10436.799999999999</c:v>
                </c:pt>
                <c:pt idx="3">
                  <c:v>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0D-4158-9E29-3D314141F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493856"/>
        <c:axId val="-6483520"/>
      </c:barChart>
      <c:catAx>
        <c:axId val="-6493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6483520"/>
        <c:crosses val="autoZero"/>
        <c:auto val="1"/>
        <c:lblAlgn val="ctr"/>
        <c:lblOffset val="100"/>
        <c:noMultiLvlLbl val="0"/>
      </c:catAx>
      <c:valAx>
        <c:axId val="-64835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64938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8922258981545597"/>
          <c:y val="0.10622463839316483"/>
          <c:w val="0.47075788304284755"/>
          <c:h val="7.576621932959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8431942164689E-2"/>
          <c:y val="8.2445820637906897E-2"/>
          <c:w val="0.97075195639518419"/>
          <c:h val="0.635368610204757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5470894435752867E-3"/>
                  <c:y val="-1.0529780624042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E3D-4EAA-9E35-5173175CA1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6.8334090209608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E3D-4EAA-9E35-5173175CA10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977795433503234E-2"/>
                  <c:y val="-1.8575842231113412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E3D-4EAA-9E35-5173175CA10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042451795135444E-3"/>
                  <c:y val="8.2409299083461507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8B-4C1D-AFAA-C3D42CF9DF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4438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БП</c:v>
                </c:pt>
                <c:pt idx="5">
                  <c:v>Возврат остатков субсидий, субвенций и иных МБТ, имеющих целевое назначение, прошлых лет 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125490.6</c:v>
                </c:pt>
                <c:pt idx="1">
                  <c:v>605793.69999999995</c:v>
                </c:pt>
                <c:pt idx="2">
                  <c:v>660027.30000000005</c:v>
                </c:pt>
                <c:pt idx="3">
                  <c:v>33160.9</c:v>
                </c:pt>
                <c:pt idx="4">
                  <c:v>264.60000000000002</c:v>
                </c:pt>
                <c:pt idx="5">
                  <c:v>-1031.3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3D-4EAA-9E35-5173175CA1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2021 год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2021021704083633E-2"/>
                  <c:y val="-1.936168426852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E3D-4EAA-9E35-5173175CA1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34039704736468E-2"/>
                  <c:y val="-1.1729788713145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E3D-4EAA-9E35-5173175CA10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98206057266488E-2"/>
                  <c:y val="-1.3271341220629793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E3D-4EAA-9E35-5173175CA10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354952763533094E-3"/>
                  <c:y val="-1.3161887485138466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E3D-4EAA-9E35-5173175CA10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438161841666718E-3"/>
                  <c:y val="8.4111301066050706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8B-4C1D-AFAA-C3D42CF9DF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4438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БП</c:v>
                </c:pt>
                <c:pt idx="5">
                  <c:v>Возврат остатков субсидий, субвенций и иных МБТ, имеющих целевое назначение, прошлых лет 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131359.1</c:v>
                </c:pt>
                <c:pt idx="1">
                  <c:v>582357.9</c:v>
                </c:pt>
                <c:pt idx="2">
                  <c:v>748752.3</c:v>
                </c:pt>
                <c:pt idx="3">
                  <c:v>37647.9</c:v>
                </c:pt>
                <c:pt idx="4">
                  <c:v>1641</c:v>
                </c:pt>
                <c:pt idx="5">
                  <c:v>-39.6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E3D-4EAA-9E35-5173175CA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-6479712"/>
        <c:axId val="-6492768"/>
        <c:axId val="0"/>
      </c:bar3DChart>
      <c:catAx>
        <c:axId val="-64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-6492768"/>
        <c:crosses val="autoZero"/>
        <c:auto val="1"/>
        <c:lblAlgn val="ctr"/>
        <c:lblOffset val="100"/>
        <c:noMultiLvlLbl val="0"/>
      </c:catAx>
      <c:valAx>
        <c:axId val="-64927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6479712"/>
        <c:crosses val="autoZero"/>
        <c:crossBetween val="between"/>
      </c:valAx>
      <c:spPr>
        <a:noFill/>
        <a:ln w="24438">
          <a:noFill/>
        </a:ln>
      </c:spPr>
    </c:plotArea>
    <c:legend>
      <c:legendPos val="b"/>
      <c:layout>
        <c:manualLayout>
          <c:xMode val="edge"/>
          <c:yMode val="edge"/>
          <c:x val="3.1335268725201634E-2"/>
          <c:y val="0.93725189403730391"/>
          <c:w val="0.77071530961414769"/>
          <c:h val="3.7411838262355557E-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1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(тыс. руб.)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688928660704369"/>
          <c:y val="0.72196318238387824"/>
        </c:manualLayout>
      </c:layout>
      <c:overlay val="0"/>
    </c:title>
    <c:autoTitleDeleted val="0"/>
    <c:view3D>
      <c:rotX val="30"/>
      <c:rotY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51906732585263E-2"/>
          <c:y val="4.2024968886693763E-2"/>
          <c:w val="0.81437305577158092"/>
          <c:h val="0.674674624500903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2021 года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9F-4FC6-A046-F128F5B3E5C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9F-4FC6-A046-F128F5B3E5CE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9F-4FC6-A046-F128F5B3E5CE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9F-4FC6-A046-F128F5B3E5CE}"/>
              </c:ext>
            </c:extLst>
          </c:dPt>
          <c:dLbls>
            <c:dLbl>
              <c:idx val="0"/>
              <c:layout>
                <c:manualLayout>
                  <c:x val="8.7318856932563048E-3"/>
                  <c:y val="3.4426048133323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9F-4FC6-A046-F128F5B3E5C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60826054049545E-2"/>
                  <c:y val="-0.3414578387193787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A9F-4FC6-A046-F128F5B3E5C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529850849905565E-2"/>
                  <c:y val="9.806192831592047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A9F-4FC6-A046-F128F5B3E5C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791642942450739E-2"/>
                  <c:y val="-0.282739878089630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A9F-4FC6-A046-F128F5B3E5C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1907532965434278"/>
                </c:manualLayout>
              </c:layout>
              <c:tx>
                <c:rich>
                  <a:bodyPr/>
                  <a:lstStyle/>
                  <a:p>
                    <a:fld id="{7B0C50ED-A8A1-4FD8-98F6-96F5C2B7836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7652582-2880-4B3B-B9D7-FBB992667A6D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  <a:p>
                    <a:r>
                      <a:rPr lang="ru-RU" baseline="0" dirty="0"/>
                      <a:t>0,03%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5AF-4ABB-82A9-34FC0FBD2A2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БП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131359.1</c:v>
                </c:pt>
                <c:pt idx="1">
                  <c:v>582357.69999999995</c:v>
                </c:pt>
                <c:pt idx="2">
                  <c:v>748752.3</c:v>
                </c:pt>
                <c:pt idx="3">
                  <c:v>37647.9</c:v>
                </c:pt>
                <c:pt idx="4">
                  <c:v>1641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A9F-4FC6-A046-F128F5B3E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4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79218685041597E-2"/>
          <c:y val="0.17026182017796396"/>
          <c:w val="0.81630571626699988"/>
          <c:h val="0.826617360186951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C5-4651-AAD8-3EE840E74B4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C5-4651-AAD8-3EE840E74B4C}"/>
              </c:ext>
            </c:extLst>
          </c:dPt>
          <c:dPt>
            <c:idx val="2"/>
            <c:bubble3D val="0"/>
            <c:spPr>
              <a:solidFill>
                <a:srgbClr val="99FF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C5-4651-AAD8-3EE840E74B4C}"/>
              </c:ext>
            </c:extLst>
          </c:dPt>
          <c:dPt>
            <c:idx val="3"/>
            <c:bubble3D val="0"/>
            <c:spPr>
              <a:solidFill>
                <a:srgbClr val="FFCC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C5-4651-AAD8-3EE840E74B4C}"/>
              </c:ext>
            </c:extLst>
          </c:dPt>
          <c:dPt>
            <c:idx val="4"/>
            <c:bubble3D val="0"/>
            <c:spPr>
              <a:solidFill>
                <a:srgbClr val="33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AC5-4651-AAD8-3EE840E74B4C}"/>
              </c:ext>
            </c:extLst>
          </c:dPt>
          <c:dLbls>
            <c:dLbl>
              <c:idx val="1"/>
              <c:layout>
                <c:manualLayout>
                  <c:x val="9.647378282306978E-3"/>
                  <c:y val="-0.198723757590135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C5-4651-AAD8-3EE840E74B4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503040697172441E-3"/>
                  <c:y val="-1.33096325131844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AC5-4651-AAD8-3EE840E74B4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433728473063533E-2"/>
                  <c:y val="-4.64441410169937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AC5-4651-AAD8-3EE840E74B4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3284818445726781E-2"/>
                  <c:y val="-2.3857767372351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AC5-4651-AAD8-3EE840E74B4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167161983060999E-2"/>
                  <c:y val="-1.98021910848320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361-408C-98AB-EE4BA6181FE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Культура и кинематография</c:v>
                </c:pt>
                <c:pt idx="3">
                  <c:v>Социальная политика</c:v>
                </c:pt>
                <c:pt idx="4">
                  <c:v>МБТ бюджетам МО общего характера </c:v>
                </c:pt>
                <c:pt idx="5">
                  <c:v>Жилищно-коммунальное хозяйство</c:v>
                </c:pt>
                <c:pt idx="6">
                  <c:v>Прочие разделы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125162</c:v>
                </c:pt>
                <c:pt idx="1">
                  <c:v>1208788</c:v>
                </c:pt>
                <c:pt idx="2">
                  <c:v>50506</c:v>
                </c:pt>
                <c:pt idx="3">
                  <c:v>77888</c:v>
                </c:pt>
                <c:pt idx="4">
                  <c:v>179762</c:v>
                </c:pt>
                <c:pt idx="5">
                  <c:v>163075</c:v>
                </c:pt>
                <c:pt idx="6" formatCode="General">
                  <c:v>49036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AC5-4651-AAD8-3EE840E74B4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0.21758</cdr:x>
      <cdr:y>0.18529</cdr:y>
    </cdr:from>
    <cdr:to>
      <cdr:x>0.52264</cdr:x>
      <cdr:y>0.45633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2AB5C56-F7D8-4FFB-BE5D-A6AA8DB27697}"/>
            </a:ext>
          </a:extLst>
        </cdr:cNvPr>
        <cdr:cNvSpPr txBox="1"/>
      </cdr:nvSpPr>
      <cdr:spPr>
        <a:xfrm xmlns:a="http://schemas.openxmlformats.org/drawingml/2006/main">
          <a:off x="838963" y="462223"/>
          <a:ext cx="1176309" cy="676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Безвозмездные поступления      1 501 719 т.р.</a:t>
          </a:r>
        </a:p>
      </cdr:txBody>
    </cdr:sp>
  </cdr:relSizeAnchor>
  <cdr:relSizeAnchor xmlns:cdr="http://schemas.openxmlformats.org/drawingml/2006/chartDrawing">
    <cdr:from>
      <cdr:x>0.69494</cdr:x>
      <cdr:y>0.3689</cdr:y>
    </cdr:from>
    <cdr:to>
      <cdr:x>1</cdr:x>
      <cdr:y>0.67685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A82BA02B-3072-4062-848A-B6EE94385DE8}"/>
            </a:ext>
          </a:extLst>
        </cdr:cNvPr>
        <cdr:cNvSpPr txBox="1"/>
      </cdr:nvSpPr>
      <cdr:spPr>
        <a:xfrm xmlns:a="http://schemas.openxmlformats.org/drawingml/2006/main">
          <a:off x="2679664" y="920238"/>
          <a:ext cx="1176300" cy="768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Налоговые и неналоговые доходы </a:t>
          </a:r>
          <a:r>
            <a:rPr lang="ru-RU" sz="11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        </a:t>
          </a:r>
          <a:r>
            <a:rPr lang="ru-RU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364 001 </a:t>
          </a:r>
          <a:r>
            <a:rPr lang="ru-RU" sz="11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т.р.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0.4231</cdr:x>
      <cdr:y>0.32288</cdr:y>
    </cdr:from>
    <cdr:to>
      <cdr:x>0.63468</cdr:x>
      <cdr:y>0.42679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7E98EBAD-355C-4ED6-8F19-5479FD5D1FB8}"/>
            </a:ext>
          </a:extLst>
        </cdr:cNvPr>
        <cdr:cNvSpPr txBox="1"/>
      </cdr:nvSpPr>
      <cdr:spPr>
        <a:xfrm xmlns:a="http://schemas.openxmlformats.org/drawingml/2006/main">
          <a:off x="1598289" y="1050874"/>
          <a:ext cx="799270" cy="33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+78 013</a:t>
          </a:r>
        </a:p>
      </cdr:txBody>
    </cdr:sp>
  </cdr:relSizeAnchor>
  <cdr:relSizeAnchor xmlns:cdr="http://schemas.openxmlformats.org/drawingml/2006/chartDrawing">
    <cdr:from>
      <cdr:x>0.41828</cdr:x>
      <cdr:y>0.62565</cdr:y>
    </cdr:from>
    <cdr:to>
      <cdr:x>0.67525</cdr:x>
      <cdr:y>0.72957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B7DF6CD4-D9A9-466D-8CDF-60C1A2C00D13}"/>
            </a:ext>
          </a:extLst>
        </cdr:cNvPr>
        <cdr:cNvSpPr txBox="1"/>
      </cdr:nvSpPr>
      <cdr:spPr>
        <a:xfrm xmlns:a="http://schemas.openxmlformats.org/drawingml/2006/main">
          <a:off x="1580081" y="2036319"/>
          <a:ext cx="970707" cy="338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</a:t>
          </a:r>
          <a:r>
            <a: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119 808</a:t>
          </a:r>
          <a:endParaRPr lang="ru-RU" sz="11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0.20091</cdr:x>
      <cdr:y>0</cdr:y>
    </cdr:from>
    <cdr:to>
      <cdr:x>0.31844</cdr:x>
      <cdr:y>0.11371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37959" y="0"/>
          <a:ext cx="782662" cy="48196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-3,9% </a:t>
          </a:r>
        </a:p>
        <a:p xmlns:a="http://schemas.openxmlformats.org/drawingml/2006/main">
          <a:pPr algn="ctr"/>
          <a:r>
            <a: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-23 436</a:t>
          </a:r>
        </a:p>
      </cdr:txBody>
    </cdr:sp>
  </cdr:relSizeAnchor>
  <cdr:relSizeAnchor xmlns:cdr="http://schemas.openxmlformats.org/drawingml/2006/chartDrawing">
    <cdr:from>
      <cdr:x>0.60718</cdr:x>
      <cdr:y>0.52373</cdr:y>
    </cdr:from>
    <cdr:to>
      <cdr:x>0.74606</cdr:x>
      <cdr:y>0.61484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11505" y="1946722"/>
          <a:ext cx="780308" cy="338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0.53275</cdr:x>
      <cdr:y>0.31862</cdr:y>
    </cdr:from>
    <cdr:to>
      <cdr:x>0.64087</cdr:x>
      <cdr:y>0.42028</cdr:y>
    </cdr:to>
    <cdr:sp macro="" textlink="">
      <cdr:nvSpPr>
        <cdr:cNvPr id="4" name="TextBox 27">
          <a:extLst xmlns:a="http://schemas.openxmlformats.org/drawingml/2006/main">
            <a:ext uri="{FF2B5EF4-FFF2-40B4-BE49-F238E27FC236}">
              <a16:creationId xmlns:a16="http://schemas.microsoft.com/office/drawing/2014/main" xmlns="" id="{DF9F7141-85D1-4F25-8C83-43B5FCC8BD48}"/>
            </a:ext>
          </a:extLst>
        </cdr:cNvPr>
        <cdr:cNvSpPr txBox="1"/>
      </cdr:nvSpPr>
      <cdr:spPr>
        <a:xfrm xmlns:a="http://schemas.openxmlformats.org/drawingml/2006/main">
          <a:off x="3547828" y="1350511"/>
          <a:ext cx="720021" cy="430887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+13,5%</a:t>
          </a:r>
        </a:p>
        <a:p xmlns:a="http://schemas.openxmlformats.org/drawingml/2006/main">
          <a:pPr algn="ctr"/>
          <a:r>
            <a: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+4 487</a:t>
          </a:r>
        </a:p>
      </cdr:txBody>
    </cdr:sp>
  </cdr:relSizeAnchor>
  <cdr:relSizeAnchor xmlns:cdr="http://schemas.openxmlformats.org/drawingml/2006/chartDrawing">
    <cdr:from>
      <cdr:x>0.81442</cdr:x>
      <cdr:y>0.43634</cdr:y>
    </cdr:from>
    <cdr:to>
      <cdr:x>0.93195</cdr:x>
      <cdr:y>0.55005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423618" y="1849485"/>
          <a:ext cx="782662" cy="48196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96,2</a:t>
          </a:r>
          <a:r>
            <a: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 </a:t>
          </a:r>
        </a:p>
        <a:p xmlns:a="http://schemas.openxmlformats.org/drawingml/2006/main">
          <a:pPr algn="ctr"/>
          <a:r>
            <a: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-991,7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9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9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4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3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0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5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6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7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1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58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33899F-E64F-4610-AC3A-31485C0D8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535" y="1654596"/>
            <a:ext cx="9710257" cy="2648956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Отчет </a:t>
            </a:r>
            <a:br>
              <a:rPr lang="ru-RU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об исполнении бюджета Слюдянского муниципального района </a:t>
            </a:r>
            <a:br>
              <a:rPr lang="ru-RU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за 2021 год</a:t>
            </a:r>
            <a:endParaRPr lang="ru-RU" sz="32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E8D77FAC-72E5-4319-9807-FD8D754E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70" y="4713051"/>
            <a:ext cx="2982286" cy="1518406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alt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algn="l" eaLnBrk="1" hangingPunct="1">
              <a:defRPr/>
            </a:pPr>
            <a:r>
              <a:rPr lang="ru-RU" altLang="ru-RU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финансов Слюдянского муниципального района </a:t>
            </a:r>
          </a:p>
          <a:p>
            <a:pPr algn="l" eaLnBrk="1" hangingPunct="1">
              <a:defRPr/>
            </a:pPr>
            <a:r>
              <a:rPr lang="ru-RU" altLang="ru-RU" sz="1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С.Б.Адамова</a:t>
            </a:r>
            <a:endParaRPr lang="ru-RU" sz="1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1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12152313" cy="59372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800" b="1" cap="none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сферу в 2021 году составили 1 120 167,8 тыс.рублей или 98,9% от плановых назначений.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729375"/>
            <a:ext cx="5728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работников муниципальных учреждений, тыс.рублей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42188534"/>
              </p:ext>
            </p:extLst>
          </p:nvPr>
        </p:nvGraphicFramePr>
        <p:xfrm>
          <a:off x="0" y="815788"/>
          <a:ext cx="5728450" cy="241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09126" y="762179"/>
            <a:ext cx="63828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Расходы, осуществляемые за счет целевых средств областного  и федерального бюджетов, составили за 2021 год 758 257,9 тыс.</a:t>
            </a:r>
            <a:r>
              <a:rPr lang="ru-RU" sz="1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рублей, в том числе за счет средств:</a:t>
            </a:r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-субсидии на реализацию мероприятий перечня проектов народных инициатив приобретен автофургона Луидор 3009Z6 (рефрижератор) для перевозки молочной продукции, приобретены материалы для ремонта, мебель для кабинетов «Точки роста» , снегоуборочные машины, холодильное оборудование, проведен текущий ремонт силовых и осветительных сетей  МБОУ ООШ № 9 </a:t>
            </a:r>
            <a:r>
              <a:rPr lang="ru-RU" sz="10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п.Байкал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проведен текущий ремонт спортивного покрытия пола в здании МБОУ ДО ДЮСШ г. </a:t>
            </a:r>
            <a:r>
              <a:rPr lang="ru-RU" sz="10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Слюдянки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проведен капитальный ремонт кровли здания </a:t>
            </a:r>
            <a:r>
              <a:rPr lang="ru-RU" sz="10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МБУ«Межпоселенческая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центральная библиотека Слюдянского района»;</a:t>
            </a:r>
          </a:p>
          <a:p>
            <a:pPr lvl="0"/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-субсидии на софинансирование мероприятий по капитальному ремонту образовательных организаций проведена замена заполнения оконных проёмов в здании МБОУ НШДС№58 п/</a:t>
            </a:r>
            <a:r>
              <a:rPr lang="ru-RU" sz="10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Ангасолка;</a:t>
            </a:r>
          </a:p>
          <a:p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субсидии на приобретение средств обучения и воспитания, необходимых для </a:t>
            </a:r>
            <a:r>
              <a:rPr lang="ru-RU" sz="1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оснащения учебных кабинетов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муниципальных общеобразовательных организаций приобретены средств обучения и воспитания для оснащения кабинетов химии и  физики в МБОУ СОШ №50 и МБОУ СОШ №12 (шкафы, стулья, генератор высокого напряжения, барометр, цифровая лаборатория и т.д.). </a:t>
            </a:r>
          </a:p>
          <a:p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субсидии из областного бюджета местным бюджетам на приобретение средств обучения и воспитания (</a:t>
            </a:r>
            <a:r>
              <a:rPr lang="ru-RU" sz="1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мебели для занятий в учебных классах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необходимых для оснащения муниципальных общеобразовательных организаций произведена поставка ученической мебели для МБОУ НСОШ № 13, № 14, № 16; </a:t>
            </a:r>
          </a:p>
          <a:p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субсидии из областного бюджета местным бюджетам на приобретение средств обучения и воспитания (</a:t>
            </a:r>
            <a:r>
              <a:rPr lang="ru-RU" sz="1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вычислительной техники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для малокомплектных образовательных организаций, расположенных в сельских населенных пунктах приобретены интерактивные доски, моноблоки, МФУ с цветным картриджем для МБОУ НОШ №52 и МБОУ ООШ№9 п. Байкал.</a:t>
            </a:r>
          </a:p>
          <a:p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субсидии на модернизацию муниципальных детских школ искусств по видам искусств проведен капитальный ремонт кровли здания МБУДО ДШИ </a:t>
            </a:r>
            <a:r>
              <a:rPr lang="ru-RU" sz="10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г.Байкальск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субсидии на приобретение спортивного оборудования и инвентаря для оснащения муниципальных организаций, осуществляющих деятельность в сфере физической культуры и спорта расходы приобретено спортивное оборудование и инвентарь для оснащения муниципальных организаций;</a:t>
            </a:r>
          </a:p>
          <a:p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субсидии  в целях софинансирования расходных обязательств муниципальных образований Иркутской области по вопросам местного значения по организации отдыха детей в каникулярное время на укрепление материально-технической базы муниципальных учреждений, оказывающих услуги по организации отдыха и оздоровления детей в Иркутской области (ДОЛ "Юный Горняк") установлены откатные ворота, выполнены работы по установке опорного освещения, приобретена мебель (тумбочки, кровати и т.д.), фильтр для очистки воды, ручной </a:t>
            </a:r>
            <a:r>
              <a:rPr lang="ru-RU" sz="10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металлодетектор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средств бюджета на подготовку к учебному году и текущий ремонт образовательных учреждений и учреждений культуры Слюдянского муниципального района направлено 10 427,1 тыс.рублей и </a:t>
            </a:r>
            <a:r>
              <a:rPr lang="ru-RU" sz="105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др.расходы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486" y="2949608"/>
            <a:ext cx="5669478" cy="5770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4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питание детей различных категорий с учетом софинансирования из местного бюджета при плановых назначениях  в 43 199,6 тыс.рублей  направлено 33 739,8</a:t>
            </a:r>
            <a:r>
              <a:rPr kumimoji="0" lang="ru-RU" sz="105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тыс.рублей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6987"/>
              </p:ext>
            </p:extLst>
          </p:nvPr>
        </p:nvGraphicFramePr>
        <p:xfrm>
          <a:off x="118359" y="3526689"/>
          <a:ext cx="5580605" cy="33064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6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4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4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4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3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2020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на2021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которым предоставлено питание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продуктами питания воспитанников льготной категории общеобразовательных учреждений Слюдянского района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669,7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1 661,6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1 661,6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областных государственных полномочий по обеспечению бесплатным двухразовым питанием детей-инвалидов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993,9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1 750,3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1 291,3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8 949,6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30 297,4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22 202,8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2 099,00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бесплатным питьевым молоком обучающихся 1-4 классов муниципальных общеобразовательных организаций в Иркутской области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1 998,5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3 743,6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2 837,6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1 630,00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3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расходных обязательств муниципальных образований Иркутской области по обеспечению бесплатным двухразовым питанием обучающихся с ограниченными возможностями здоровья в муниципальных общеобразовательных организациях Иркутской области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5 733,9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5 746,7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5 746,5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endParaRPr lang="ru-RU" sz="8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18 345,6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43 199,6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33 739,8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4 207,00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1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86" y="1052736"/>
            <a:ext cx="120112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сфере образования: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 на 725 мест в  микрорайоне Рудоуправление г. Слюдянка в сумме 117 614,4 тыс. рублей при плановых назначениях 125 634,5 тыс. рублей (93,6 %). На объекте строительства наблюдался  дефицит рабочей силы, что повлияло на сроки производства работ;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по ул. Лени 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Полуяхтова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д. 20 г. Слюдянка  бюджетные назначения в сумме 330 037,0 тыс. рублей не исполнены, т.к. отсутствует проектно-сметная документация. Средства местного бюджета в сумме 732,5 тыс. рублей направлены на оказание услуг по проведению государственной историко-культурной экспертизы земельного участка,  техническое обследование нежилого здания, осуществление технологического присоединения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энергопринимающих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устройств ВРУ и выдачу технических условий;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спортивно-оздоровительный комплекс г. Слюдянка (2 очередь) за 2021 год  направлено на получение положительного заключения экологической экспертизы 2 552,6 тыс. рублей (плановые назначения 3 067,5 тыс.рублей). Причиной не освоения является отсутствие положительных заключений государственных экспертиз. Подрядчиком осуществляется подготовка документов для прохождения повторной технической экспертизы, экспертизы достоверности определения сметной стоимости объекта.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сфере охраны окружающей среды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продолжается строительство полигона твердых коммунальных отходов на территории МО Слюдянский район Иркутской области, 140 м вправо от федеральной автомобильной дороги А-333 «Култук-Монды-граница с Монголией») в сумме 162 134,8 тыс. рублей (плановые назначения 162 134,8 тыс.рублей), в том числе софинансирование составило 14 592,1 тыс. рублей.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Кроме того: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жилое здание, расположенное по адресу: г. Байкальск, м-н Гагарина, д. 151Б  на получение положительного заключения экологической экспертизы  объекта  направлено 1 341,7 тыс.  рублей (плановые назначения 1 460,1 тыс. рублей). Причиной не освоения является отсутствие положительных заключений государственных экспертиз. Подрядчиком осуществляется подготовка документов для прохождения повторной технической экспертизы, экспертизы достоверности определения сметной стоимости объекта.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корректировку проектной документации по объекту «Строительство надземного пешеходного моста через р. Снежная в п.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Новоснежная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Слюдянского района Иркутской области» направлено 621,0 тыс.рублей;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разработку проектной документации на капитальный ремонт автомобильной дороги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категор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IVБ-п «Подъезд к рекреационной зоне» Слюдянского муниципального района и проведение государственной экспертизы проектной документации в сумме 1 641,0 тыс.рублей. </a:t>
            </a:r>
          </a:p>
          <a:p>
            <a:pPr marL="171450" indent="-171450" algn="just">
              <a:buFontTx/>
              <a:buChar char="-"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/>
          <p:nvPr/>
        </p:nvPicPr>
        <p:blipFill rotWithShape="1">
          <a:blip r:embed="rId2"/>
          <a:srcRect l="19359" t="28946" r="20898" b="25013"/>
          <a:stretch/>
        </p:blipFill>
        <p:spPr bwMode="auto">
          <a:xfrm>
            <a:off x="6702014" y="5023054"/>
            <a:ext cx="2778219" cy="168517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1" name="Picture 7" descr="https://sdelanounas.ru/i/b/2/j/b2JqZWN0cy5taW5zcG9ydGZjcC5ydS91cGxvYWQvaWJsb2NrLzRiYy80YmM4N2EwMzEwYWZiZmMxYjMzZGJhMzg2MDBiOTMwZi5qcGc_X19pZD01NDQ2MA==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70" y="5023055"/>
            <a:ext cx="3565646" cy="17308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https://themegapolis.ru/local/templates/.default/images/poligon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8" r="2690" b="10502"/>
          <a:stretch/>
        </p:blipFill>
        <p:spPr bwMode="auto">
          <a:xfrm>
            <a:off x="9551086" y="5023054"/>
            <a:ext cx="2470345" cy="1597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85" y="249233"/>
            <a:ext cx="1213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капитальные вложения в 2021 году составили 286 638,0 тыс. рублей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45,7% от плановых назначений</a:t>
            </a:r>
          </a:p>
        </p:txBody>
      </p:sp>
      <p:pic>
        <p:nvPicPr>
          <p:cNvPr id="2050" name="Picture 2" descr="http://xn----7sbgmb5alfjdwc.xn--p1ai/sites/default/files/images/25_06_2020/3D_maket_school_s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3" y="5068771"/>
            <a:ext cx="2847185" cy="16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12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939707"/>
            <a:ext cx="715211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программы осуществлено за счет 3 источников финансирования: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средств областного бюджета в сумме 163 591,5 тыс.рублей  (100% от плановых назначений).</a:t>
            </a:r>
          </a:p>
          <a:p>
            <a:pPr marL="179388" indent="-179388"/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-субсидия  на выравнивание уровня бюджетной обеспеченности поселений Иркутской области, входящих в состав муниципального района Иркутской области 155 144,5 тыс.рублей. Увеличение  объема субсидии  на выравнивание уровня бюджетной обеспеченности поселений Иркутской области, входящих в состав муниципального района Иркутской области по сравнению с 2020 годом составило + 29 617,2 тыс.рублей.</a:t>
            </a:r>
          </a:p>
          <a:p>
            <a:pPr marL="179388"/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субвенции бюджетам муниципальных районов на предоставление гражданам субсидий на оплату жилого помещений и коммунальных услуг (оказание социальной поддержки гражданам, путем предоставления субсидии на оплату жилых помещений и коммунальных услуг)  3 492,6 тыс.рублей;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субвенции бюджетам муниципальных районов на выполнение передаваемых полномочий субъектов РФ по хранению, комплектованию, учету и использованию архивных документов, относящихся к государственной собственности Иркутской области 503,0 тыс.рублей;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Субвенции бюджетам муниципальных районов на выполнение передаваемых полномочий субъектов РФ в сфере труда 821,3 тыс.рублей;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Субвенции бюджетам муниципальных районов на выполнение передаваемых полномочий субъектов РФ по определению персонального состава и обеспечению деятельности районных (городских), районных в городах комиссий по делам несовершеннолетних и защите их прав 1 820,3 тыс.рублей;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Субвенция бюджетам муниципальных районов на выполнение передаваемых полномочий субъектов РФ по определению персонального состава и обеспечению деятельности административных комиссий 1 809,1 тыс.рублей;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Субвенция бюджетам муниципальных районов на выполнение передаваемых полномочий субъектов РФ по определению лиц составляющих протоколы административных правонарушений 0,7 тыс.рублей.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межбюджетных трансфертов, передаваемых бюджету муниципального района из бюджетов поселений на осуществление части полномочий по решению вопросов местного значения в соответствии с заключенными соглашениями  исполнено 5 907,7 тыс.  рублей исполнение  100% от плановых назначений или 1,8 % от общего объема расходов программы;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средств  бюджета Слюдянского муниципального района в сумме  154 003,6 тыс. рублей  или 47,6%, из них: 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на предоставление дотации на выравнивание бюджетной обеспеченности поселений из бюджета муниципального района (софинансирование) в сумме 3 099,2 тыс. рублей;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предоставления иных межбюджетных трансфертов на поддержку мер по обеспечению сбалансированности местных бюджетов в сумме 21 518,4 тыс. рублей;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на повышение качества управления муниципальным  имуществом и земельными ресурсами в сумме 2 582,0 тыс. рублей, в том числе  370,0 тыс. рублей средства дорожного фонда;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выполнение муниципального задания МАУ Славное море в сумме 4 377,4 тыс. рублей;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развитие информационного пространства в сумме 7 918,1 тыс.рублей,;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оплату процентных платежей по муниципальному долгу 13,7 тыс. рублей;</a:t>
            </a:r>
          </a:p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функционирование органов местного самоуправления администрации, Комитета финансов, Комитета по социальной политике и культуре, Комитета по управлению муниципальным имуществом и земельными отношениями направлено 112 853,7 тыс. рублей. 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60363"/>
              </p:ext>
            </p:extLst>
          </p:nvPr>
        </p:nvGraphicFramePr>
        <p:xfrm>
          <a:off x="7541908" y="4437112"/>
          <a:ext cx="3927589" cy="225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51749835"/>
              </p:ext>
            </p:extLst>
          </p:nvPr>
        </p:nvGraphicFramePr>
        <p:xfrm>
          <a:off x="6941344" y="1412776"/>
          <a:ext cx="52506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52117" y="1052736"/>
            <a:ext cx="50398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межбюджетных отношений</a:t>
            </a:r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обязательства района по представлению дотации на выравнивание уровня бюджетной обеспеченности и иных МБТ на поддержку мер по обеспечению сбалансированности местных бюджетов исполнены в полном объеме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6451" y="4182093"/>
            <a:ext cx="1540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08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в 2021 году составили 321 861,8 тыс.рублей или 99% от плановых назначений.    </a:t>
            </a:r>
          </a:p>
        </p:txBody>
      </p:sp>
    </p:spTree>
    <p:extLst>
      <p:ext uri="{BB962C8B-B14F-4D97-AF65-F5344CB8AC3E}">
        <p14:creationId xmlns:p14="http://schemas.microsoft.com/office/powerpoint/2010/main" val="31879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4072"/>
            <a:ext cx="12192000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7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за счет средств областного и федерального бюджетов и местного софинансирования составили 70 529,8 тыс. рублей или 99,9% от плановых назначений</a:t>
            </a: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счёт средств субвенции бюджетам муниципальных районов на предоставление гражданам субсидий на оплату жилого помещений и коммунальных услуг расходы составили 52 200,0 тыс. рублей. Количество принятых заявлений на предоставление субсидий на оплату жилых помещений и коммунальных услуг составило 2 356 семей, что выше 2020года на + 23;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счёт средств субвенции бюджетам муниципальных районов на выполнение передаваемых полномочий субъектов РФ по предоставлению мер социальной поддержки многодетным и малоимущим семьям расходы составили 9 690,7 тыс. рублей. Обеспечены льготным питанием в образовательных учреждениях Слюдянского муниципального района 951  ребенок из многодетных и малоимущих семей, в том числе 536 учащихся из многодетных семей, 91 учащихся, обучающиеся в частной школе и 324 учащихся из малообеспеченных семей;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счёт средств субвенции на осуществление областных государственных полномочий по обеспечению бесплатным питанием обучающихся, пребывающих на полном государственном обеспечении в организациях социального обслуживания, находящихся в ведении Иркутской области, посещающих муниципальные общеобразовательные организации в сумме  117,8 тыс. рублей. Количество учащихся льготной категории, которым было предоставлено бесплатное питание в 2021 году составило 9 человек.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осуществление областных государственных полномочий в сфере обращения с безнадзорными собаками и кошками в Иркутской области  при плановых назначениях  1 067,8 тыс. рублей исполнено 1 061,9 тыс. рублей 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счет средств субсидии из областного бюджета местным бюджетам в целях софинансирования расходных обязательств муниципальных образований Иркутской области на оказание содействия по приведению в надлежащее состояние объектов электросетевого хозяйства садоводческих или огороднических некоммерческих товариществ с последующей передачей электрических сетей территориальным сетевым организациям с учетом софинансирования из средств бюджета средства в сумме 7 009,6 тыс.рублей направлены на приведение в надлежащие состояние объектов электросетевого хозяйства садоводческим некоммерческим объединениям;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исполнение 13,8 тыс. 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проведение Всероссийской переписи населения 2020 года направлено 436,1 тыс.рублей.</a:t>
            </a:r>
          </a:p>
          <a:p>
            <a:r>
              <a:rPr lang="ru-RU" sz="87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за счет средств местного бюджета составили 55 019,2 тыс.рублей в том числе: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выплату "подъемных" молодым специалистам в возрасте до 30 лет в сфере образования направлено 339,0 тыс.рублей. «Подъемные» получили 6 молодых специалистов образования;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проведение физкультурно-спортивных, массовых традиционных мероприятий направлено 635,4 тыс.рублей;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функционирование муниципального казенного учреждения "Управление по делам гражданской обороны и чрезвычайных ситуаций Слюдянского муниципального района" направлено 11 059,3 тыс. рублей 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обеспечения режима секретности и защиты государственной тайны 680,0 тыс. рублей направлено на приобретение оборудования и проведения мероприятий в целях оснащения </a:t>
            </a:r>
            <a:r>
              <a:rPr lang="ru-RU" sz="87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режимно</a:t>
            </a: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секретного подразделения.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организацию и осуществление мероприятий по защите населения и территории Слюдянского муниципального района от чрезвычайных ситуаций природного и техногенного характера направлено 848,8 тыс.рублей;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организацию и осуществление мероприятий по гражданской обороне направлено 123,3 тыс.рублей;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оказание адресной материальной помощи гражданам, оказавшимся в трудной жизненной ситуации 709,2 тыс.рублей;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Почетным гражданам Слюдянского муниципального района 24,2 тыс.рублей;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компенсационные выплаты многодетным семьям, имеющим 4-х и более детей до 18 лет в размере 30% оплаты электроэнергии 68,9 тыс.рублей;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обеспечение занятости несовершеннолетних граждан в возрасте от 14 до 18 лет направлено 491,4 тыс.рублей;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поддержку социально ориентированных некоммерческих общественных организаций направлено 1 300,0 тыс.рублей;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обеспечение пригородных маршрутных перевозок пассажиров по маршрутам Байкальск - </a:t>
            </a:r>
            <a:r>
              <a:rPr lang="ru-RU" sz="87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Новоснежное</a:t>
            </a: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Слюдянка-Тибельти направлено 267,9 тыс.рублей;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повышение уровня использования туристского потенциала направлено 174,3 тыс. 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оказание содействия некоммерческим организациям,  выражающим интересы субъектов малого и среднего предпринимательства, направлено 19 110,0 тыс. рублей, в том числе выдана субсидия МКК Фонду микрокредитования и поддержки СМСП Слюдянского района в сумме 19 000,0 тыс. рублей и выдана субсидия   Ассоциации «НП «Центр содействия предпринимательству Слюдянского района» в размере 100,0 тыс. 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211,8 тыс. рублей   направлено на проведение форума предпринимателей;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профилактику безнадзорности и правонарушений несовершеннолетних в Слюдянском муниципальном районе направлено 267,0 тыс.рублей;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 создание промышленных садов составили 2 116,1 тыс. 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реализацию проекта "Агрошкола" направлено 370,0 тыс. 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1 250,0 тыс. рублей  направлено на подготовку помещения для   производства собственных продуктов питания для образовательных учреждений, выполнены ремонтные работы в здании, расположенного: г. Слюдянка, ул. Гранитная, 3Б (реконструкция помещения, уложена плитка на стены). Огорожен земельный участок площадью 1 га;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продвижение сельскохозяйственной продукции на выставках, ярмарках и других мероприятиях, организация проведения обучающих семинаров и других мероприятий для субъектов сельскохозяйственной деятельности  120,0 тыс.рублей;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50,0 тыс. рублей - субсидия   Ассоциации «НП «Центр содействия предпринимательству Слюдянского района»  и поддержку садоводов  в рамках уставной деятельности;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100,0 тыс.  рублей направлено на внесение сведений о  границах населенных пунктов </a:t>
            </a:r>
            <a:r>
              <a:rPr lang="ru-RU" sz="87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Утуликского</a:t>
            </a: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Быстринского сельских поселений в единый государственный реестр населенных пунктов (ЕГРН) и проведение подготовительных кадастровых работ в целях внесения указанных сведений   Маритуйского сельского поселения;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319,7 тыс.рублей направлено на оказание редакционно-издательских услуг и сборы, вносимые заказчиком документации, подлежащей государственной экологической экспертизе по проектной документации «Корректировка проектной документации по строительству надземного пешеходного моста через </a:t>
            </a:r>
            <a:r>
              <a:rPr lang="ru-RU" sz="87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р.Снежная</a:t>
            </a: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7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п.Новоснежное</a:t>
            </a: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6 342,4 тыс.рублей на выплату муниципальных пенсий;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7 567,6 тыс.рублей на функционирование представительного органа Слюдянского муниципального района;</a:t>
            </a:r>
          </a:p>
          <a:p>
            <a:pPr marL="171450" indent="-171450">
              <a:buFontTx/>
              <a:buChar char="-"/>
            </a:pP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472,5 тыс.рублей на </a:t>
            </a:r>
            <a:r>
              <a:rPr lang="ru-RU" sz="87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87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мобилизационную подготовку.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75093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расходы в 2021 году составили 125 549,0 тыс.рублей или 99,2% от плановых назначений,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225141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759" y="2598003"/>
            <a:ext cx="63374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fld id="{763E917D-9EC2-4B25-88B2-8DAE2177610F}" type="slidenum">
              <a:rPr lang="es-ES" altLang="ru-RU" sz="1400"/>
              <a:pPr/>
              <a:t>14</a:t>
            </a:fld>
            <a:endParaRPr lang="es-ES" altLang="ru-RU" sz="1400"/>
          </a:p>
        </p:txBody>
      </p:sp>
    </p:spTree>
    <p:extLst>
      <p:ext uri="{BB962C8B-B14F-4D97-AF65-F5344CB8AC3E}">
        <p14:creationId xmlns:p14="http://schemas.microsoft.com/office/powerpoint/2010/main" val="401467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DFCE4FA-AB43-4BEB-8B66-76B916FBB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67" y="448868"/>
            <a:ext cx="11700908" cy="70633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параметры бюджета Слюдянского муниципального района </a:t>
            </a:r>
            <a:br>
              <a:rPr lang="ru-RU" altLang="ru-RU" sz="24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2020-2021 годы (ТЫС. РУБ.)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E5EDA04-79EF-4760-8D12-4581FB681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90395"/>
              </p:ext>
            </p:extLst>
          </p:nvPr>
        </p:nvGraphicFramePr>
        <p:xfrm>
          <a:off x="428740" y="2913657"/>
          <a:ext cx="4127499" cy="9249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5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5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43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Исполнено за 2020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6" marR="91426" marT="45731" marB="457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Исполнено за 2021 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6" marR="91426" marT="45731" marB="457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6" marR="91426" marT="45731" marB="457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58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1 667 899</a:t>
                      </a:r>
                    </a:p>
                  </a:txBody>
                  <a:tcPr marL="91426" marR="91426" marT="45731" marB="457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1 865 720</a:t>
                      </a:r>
                    </a:p>
                  </a:txBody>
                  <a:tcPr marL="91426" marR="91426" marT="45731" marB="457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+197 821</a:t>
                      </a:r>
                    </a:p>
                  </a:txBody>
                  <a:tcPr marL="91426" marR="91426" marT="45731" marB="4573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CA70C3D-D943-434D-B707-2D1FF8988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6996"/>
              </p:ext>
            </p:extLst>
          </p:nvPr>
        </p:nvGraphicFramePr>
        <p:xfrm>
          <a:off x="440659" y="4869550"/>
          <a:ext cx="4127499" cy="9154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5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5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481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Исполнено за 2020 год 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Исполнено за 2021 год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</a:t>
                      </a: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58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1 666 296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1 854 217</a:t>
                      </a:r>
                    </a:p>
                  </a:txBody>
                  <a:tcPr marL="91426" marR="9142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+187 921</a:t>
                      </a:r>
                    </a:p>
                  </a:txBody>
                  <a:tcPr marL="91426" marR="91426" marT="45731" marB="4573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51B2C0-2A95-4E57-87E0-9CB5FCC83A8A}"/>
              </a:ext>
            </a:extLst>
          </p:cNvPr>
          <p:cNvSpPr txBox="1"/>
          <p:nvPr/>
        </p:nvSpPr>
        <p:spPr>
          <a:xfrm>
            <a:off x="1993233" y="2375709"/>
            <a:ext cx="10223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EA7B16-FB05-4EDB-94E6-34C1E9A64256}"/>
              </a:ext>
            </a:extLst>
          </p:cNvPr>
          <p:cNvSpPr txBox="1"/>
          <p:nvPr/>
        </p:nvSpPr>
        <p:spPr>
          <a:xfrm>
            <a:off x="1969397" y="4344599"/>
            <a:ext cx="1046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FD6343C2-A1D1-4B01-A0B1-C1BDEB1BB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275387"/>
              </p:ext>
            </p:extLst>
          </p:nvPr>
        </p:nvGraphicFramePr>
        <p:xfrm>
          <a:off x="6282531" y="1263252"/>
          <a:ext cx="44593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B811C5CB-2B56-473A-81E3-971BE2EB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274" y="5126696"/>
            <a:ext cx="5807992" cy="93610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kern="120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omkrat" panose="020BE200000000000000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Профицит бюджета на 01.01.2022 года составил – 11 503 тыс. рублей. 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Муниципальный долг полностью погашен.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6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13449A6-30F7-415F-B5D7-67D068BA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753"/>
            <a:ext cx="12030075" cy="78883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2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доходов бюджета Слюдянского муниципального района </a:t>
            </a:r>
            <a:br>
              <a:rPr lang="ru-RU" sz="22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2021 год (тыс.руб.)</a:t>
            </a:r>
            <a:endParaRPr lang="ru-RU" altLang="ru-RU" sz="2200" dirty="0">
              <a:solidFill>
                <a:srgbClr val="66003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CDE77191-CCF5-47C0-9C35-7647E241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909096"/>
            <a:ext cx="748499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algn="just"/>
            <a:r>
              <a:rPr lang="ru-RU" alt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 за 2021 год исполнены в сумме 1 865 720 т.р. из них:</a:t>
            </a:r>
          </a:p>
          <a:p>
            <a:pPr marL="285750" indent="-285750" algn="just">
              <a:buFontTx/>
              <a:buChar char="-"/>
            </a:pPr>
            <a:r>
              <a:rPr lang="ru-RU" alt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налоговые – 261 616 т.р., </a:t>
            </a:r>
          </a:p>
          <a:p>
            <a:pPr marL="285750" indent="-285750" algn="just">
              <a:buFontTx/>
              <a:buChar char="-"/>
            </a:pPr>
            <a:r>
              <a:rPr lang="ru-RU" alt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неналоговые – 102 385 т.р., </a:t>
            </a:r>
          </a:p>
          <a:p>
            <a:pPr marL="285750" indent="-285750" algn="just">
              <a:buFontTx/>
              <a:buChar char="-"/>
            </a:pPr>
            <a:r>
              <a:rPr lang="ru-RU" alt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безвозмездные поступления – 1 501 719 т.р.   </a:t>
            </a:r>
          </a:p>
          <a:p>
            <a:pPr algn="just"/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Общее поступление доходов исполнено на 84,9% к годовым бюджетным назначениям на 2021 год.</a:t>
            </a:r>
          </a:p>
          <a:p>
            <a:pPr algn="just"/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поступления доходов  за 2021 год к соответствующему периоду 2020 года составил +11,9% или +197 820,6 т.р. в том числе по:</a:t>
            </a:r>
          </a:p>
          <a:p>
            <a:pPr marL="285750" indent="-285750" algn="just">
              <a:buFontTx/>
              <a:buChar char="-"/>
            </a:pP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налоговым доходам на </a:t>
            </a: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+14,1% </a:t>
            </a: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+</a:t>
            </a: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32 427,0 </a:t>
            </a: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т.р.;</a:t>
            </a:r>
          </a:p>
          <a:p>
            <a:pPr marL="285750" indent="-285750" algn="just">
              <a:buFontTx/>
              <a:buChar char="-"/>
            </a:pP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неналоговым доходам на </a:t>
            </a: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+582,4 % </a:t>
            </a: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+87 381,0  </a:t>
            </a: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т.р.;</a:t>
            </a:r>
          </a:p>
          <a:p>
            <a:pPr marL="285750" indent="-285750" algn="just">
              <a:buFontTx/>
              <a:buChar char="-"/>
            </a:pP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безвозмездным поступлениям на </a:t>
            </a: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+5,5%</a:t>
            </a: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</a:t>
            </a:r>
            <a:r>
              <a:rPr lang="ru-RU" alt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+78 013,0 </a:t>
            </a:r>
            <a:r>
              <a:rPr lang="ru-RU" alt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т.р.</a:t>
            </a:r>
          </a:p>
          <a:p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6B4E104D-EA45-4607-81D0-A27249C16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495945"/>
              </p:ext>
            </p:extLst>
          </p:nvPr>
        </p:nvGraphicFramePr>
        <p:xfrm>
          <a:off x="182636" y="3981450"/>
          <a:ext cx="3855964" cy="249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7691A763-EE79-4841-B645-D562FD9AE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21546"/>
              </p:ext>
            </p:extLst>
          </p:nvPr>
        </p:nvGraphicFramePr>
        <p:xfrm>
          <a:off x="3611977" y="3339588"/>
          <a:ext cx="2188748" cy="329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C83793CC-DC33-485B-A4C7-D352608580E5}"/>
              </a:ext>
            </a:extLst>
          </p:cNvPr>
          <p:cNvCxnSpPr/>
          <p:nvPr/>
        </p:nvCxnSpPr>
        <p:spPr>
          <a:xfrm flipV="1">
            <a:off x="2705100" y="4062076"/>
            <a:ext cx="1543050" cy="90487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6F8DC3C7-3A24-432E-A17D-18EDAA7A9603}"/>
              </a:ext>
            </a:extLst>
          </p:cNvPr>
          <p:cNvCxnSpPr>
            <a:cxnSpLocks/>
          </p:cNvCxnSpPr>
          <p:nvPr/>
        </p:nvCxnSpPr>
        <p:spPr>
          <a:xfrm>
            <a:off x="2676525" y="5750249"/>
            <a:ext cx="1571625" cy="72574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DA16429-0656-4053-911B-CE9E666B15CC}"/>
              </a:ext>
            </a:extLst>
          </p:cNvPr>
          <p:cNvSpPr txBox="1"/>
          <p:nvPr/>
        </p:nvSpPr>
        <p:spPr>
          <a:xfrm>
            <a:off x="5283634" y="5468721"/>
            <a:ext cx="167757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Налог на доходы физических лиц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016269B-83F4-4B2D-A28B-E2A9908B3415}"/>
              </a:ext>
            </a:extLst>
          </p:cNvPr>
          <p:cNvSpPr txBox="1"/>
          <p:nvPr/>
        </p:nvSpPr>
        <p:spPr>
          <a:xfrm>
            <a:off x="5283634" y="4708386"/>
            <a:ext cx="166028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Налоги на совокупный доход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A67814-6D86-40B5-978E-908FF8EBC5B1}"/>
              </a:ext>
            </a:extLst>
          </p:cNvPr>
          <p:cNvSpPr txBox="1"/>
          <p:nvPr/>
        </p:nvSpPr>
        <p:spPr>
          <a:xfrm>
            <a:off x="5283634" y="4002192"/>
            <a:ext cx="16602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Доходы от использования имущества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ECBB4A-832D-4CDB-A114-E6D63513EF59}"/>
              </a:ext>
            </a:extLst>
          </p:cNvPr>
          <p:cNvSpPr txBox="1"/>
          <p:nvPr/>
        </p:nvSpPr>
        <p:spPr>
          <a:xfrm>
            <a:off x="5277224" y="3447266"/>
            <a:ext cx="167757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Прочие налоговые и неналоговые доходы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3E8BFC54-C0CD-4E20-97B7-D8DACE52A4FE}"/>
              </a:ext>
            </a:extLst>
          </p:cNvPr>
          <p:cNvCxnSpPr>
            <a:cxnSpLocks/>
          </p:cNvCxnSpPr>
          <p:nvPr/>
        </p:nvCxnSpPr>
        <p:spPr>
          <a:xfrm>
            <a:off x="5068661" y="3424601"/>
            <a:ext cx="207846" cy="33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A1CD0C1F-FBBC-48F1-BAB2-873DF5D8F977}"/>
              </a:ext>
            </a:extLst>
          </p:cNvPr>
          <p:cNvCxnSpPr/>
          <p:nvPr/>
        </p:nvCxnSpPr>
        <p:spPr>
          <a:xfrm>
            <a:off x="5004753" y="3554838"/>
            <a:ext cx="293221" cy="60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98E84903-5E65-4825-8162-BD9A4FFC7966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004753" y="4043200"/>
            <a:ext cx="278881" cy="896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594A9E8B-ACEB-4434-A1C0-00B43CA70D30}"/>
              </a:ext>
            </a:extLst>
          </p:cNvPr>
          <p:cNvCxnSpPr/>
          <p:nvPr/>
        </p:nvCxnSpPr>
        <p:spPr>
          <a:xfrm>
            <a:off x="5123733" y="5693012"/>
            <a:ext cx="174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7616E826-FDB2-4472-B144-3EFB70D20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961344"/>
              </p:ext>
            </p:extLst>
          </p:nvPr>
        </p:nvGraphicFramePr>
        <p:xfrm>
          <a:off x="7888611" y="3339588"/>
          <a:ext cx="3777570" cy="325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010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fld id="{5AA3432F-6AFF-4253-A9A9-985C8A98E2E0}" type="slidenum">
              <a:rPr lang="es-ES" altLang="ru-RU" sz="1400">
                <a:solidFill>
                  <a:prstClr val="black"/>
                </a:solidFill>
              </a:rPr>
              <a:pPr/>
              <a:t>4</a:t>
            </a:fld>
            <a:endParaRPr lang="es-ES" altLang="ru-RU" sz="140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245" y="409812"/>
            <a:ext cx="32311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НАЛОГОВЫЕ</a:t>
            </a:r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</a:p>
        </p:txBody>
      </p:sp>
      <p:sp>
        <p:nvSpPr>
          <p:cNvPr id="20530" name="TextBox 10"/>
          <p:cNvSpPr txBox="1">
            <a:spLocks noChangeArrowheads="1"/>
          </p:cNvSpPr>
          <p:nvPr/>
        </p:nvSpPr>
        <p:spPr bwMode="auto">
          <a:xfrm>
            <a:off x="361949" y="3124201"/>
            <a:ext cx="5895976" cy="33239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Рост поступлений по </a:t>
            </a:r>
            <a:r>
              <a:rPr lang="ru-RU" alt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налоговым доходам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сравнению с аналогичным периодом прошлого года произошел по: </a:t>
            </a:r>
          </a:p>
          <a:p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налогу на доходы физических лиц на +5,8% или +14 900,3 т.р.</a:t>
            </a:r>
            <a:r>
              <a:rPr lang="ru-RU" altLang="ru-RU" sz="1400" u="sng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что обусловлено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обусловлено ростом заработной платы и соответственно отчислением НДФЛ (образование +19,5%, культура +21,8%, здравоохранение +13,3%, деятельность органов МСУ +5,7%, предприятия ЖКХ +14,1%).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-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налогу, взимаемому с применением упрощенной системы налогообложения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+116,2% или +15 433,5 т.р.,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 обусловлено увеличением норматива отчислений начиная с 2021 года с 30% до 38,778%, а также ростом количества налогоплательщиков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+295 (в том числе ИП +271, ЮЛ +24).</a:t>
            </a:r>
          </a:p>
          <a:p>
            <a:pPr marL="171450" indent="-171450" algn="just">
              <a:buFontTx/>
              <a:buChar char="-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патентной системе налогообложения на +10 845,8 т.р.,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связи с переходом плательщиков с ЕНВД на патент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2020 году – 10 ИП, в 2021 году – 69 ИП).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67603762"/>
              </p:ext>
            </p:extLst>
          </p:nvPr>
        </p:nvGraphicFramePr>
        <p:xfrm>
          <a:off x="6657976" y="3429000"/>
          <a:ext cx="5172075" cy="323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DCA9CA-6611-4376-8B7F-919EE7615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40" y="858607"/>
            <a:ext cx="2996914" cy="224768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DC00865-2BC6-4E1C-BE0F-A05D232DE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429492"/>
              </p:ext>
            </p:extLst>
          </p:nvPr>
        </p:nvGraphicFramePr>
        <p:xfrm>
          <a:off x="4362450" y="698444"/>
          <a:ext cx="7394992" cy="2506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485">
                  <a:extLst>
                    <a:ext uri="{9D8B030D-6E8A-4147-A177-3AD203B41FA5}">
                      <a16:colId xmlns:a16="http://schemas.microsoft.com/office/drawing/2014/main" xmlns="" val="735065066"/>
                    </a:ext>
                  </a:extLst>
                </a:gridCol>
                <a:gridCol w="799840">
                  <a:extLst>
                    <a:ext uri="{9D8B030D-6E8A-4147-A177-3AD203B41FA5}">
                      <a16:colId xmlns:a16="http://schemas.microsoft.com/office/drawing/2014/main" xmlns="" val="3908768108"/>
                    </a:ext>
                  </a:extLst>
                </a:gridCol>
                <a:gridCol w="799840">
                  <a:extLst>
                    <a:ext uri="{9D8B030D-6E8A-4147-A177-3AD203B41FA5}">
                      <a16:colId xmlns:a16="http://schemas.microsoft.com/office/drawing/2014/main" xmlns="" val="453917577"/>
                    </a:ext>
                  </a:extLst>
                </a:gridCol>
                <a:gridCol w="800645">
                  <a:extLst>
                    <a:ext uri="{9D8B030D-6E8A-4147-A177-3AD203B41FA5}">
                      <a16:colId xmlns:a16="http://schemas.microsoft.com/office/drawing/2014/main" xmlns="" val="3630979634"/>
                    </a:ext>
                  </a:extLst>
                </a:gridCol>
                <a:gridCol w="919171">
                  <a:extLst>
                    <a:ext uri="{9D8B030D-6E8A-4147-A177-3AD203B41FA5}">
                      <a16:colId xmlns:a16="http://schemas.microsoft.com/office/drawing/2014/main" xmlns="" val="2525830219"/>
                    </a:ext>
                  </a:extLst>
                </a:gridCol>
                <a:gridCol w="919171">
                  <a:extLst>
                    <a:ext uri="{9D8B030D-6E8A-4147-A177-3AD203B41FA5}">
                      <a16:colId xmlns:a16="http://schemas.microsoft.com/office/drawing/2014/main" xmlns="" val="3425685308"/>
                    </a:ext>
                  </a:extLst>
                </a:gridCol>
                <a:gridCol w="799840">
                  <a:extLst>
                    <a:ext uri="{9D8B030D-6E8A-4147-A177-3AD203B41FA5}">
                      <a16:colId xmlns:a16="http://schemas.microsoft.com/office/drawing/2014/main" xmlns="" val="2968004370"/>
                    </a:ext>
                  </a:extLst>
                </a:gridCol>
              </a:tblGrid>
              <a:tr h="644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доходных источников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               2021 год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2021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за 2020</a:t>
                      </a:r>
                      <a:r>
                        <a:rPr lang="ru-RU" sz="1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исполнения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 (+;-)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 роста 2021 к 2020г.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36904312"/>
                  </a:ext>
                </a:extLst>
              </a:tr>
              <a:tr h="310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Налоговые доходы всего: в т.ч.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245 746,0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261 615,9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229 189,0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106,5%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32 426,9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114,1%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87207942"/>
                  </a:ext>
                </a:extLst>
              </a:tr>
              <a:tr h="310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- Налог на доходы физических лиц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199 407,7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211</a:t>
                      </a:r>
                      <a:r>
                        <a:rPr lang="ru-RU" sz="1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072,5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196 172,2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105,8%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14 900,3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107,6%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1991430"/>
                  </a:ext>
                </a:extLst>
              </a:tr>
              <a:tr h="310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- Акцизы по подакцизным товарам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370,7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377,9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200,6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101,9%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177,3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188,4%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51907345"/>
                  </a:ext>
                </a:extLst>
              </a:tr>
              <a:tr h="310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- Налоги на совокупный доход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40 287,6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44 206,0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26 385,5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109,7%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17 820,5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167,5%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70594021"/>
                  </a:ext>
                </a:extLst>
              </a:tr>
              <a:tr h="310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- Государственная пошлина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5 680,0</a:t>
                      </a:r>
                      <a:endParaRPr lang="ru-RU" sz="1000" b="0" baseline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5 959,7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6 429,8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104,9%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-470,1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92,8%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45827286"/>
                  </a:ext>
                </a:extLst>
              </a:tr>
              <a:tr h="310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- Задолженность и перерасчеты по     отменным налогам и сборам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14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963" y="4031946"/>
            <a:ext cx="2257885" cy="1457324"/>
          </a:xfrm>
          <a:prstGeom prst="rect">
            <a:avLst/>
          </a:prstGeom>
        </p:spPr>
      </p:pic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fld id="{872124E1-31A8-4CEB-A0A9-831AF82D6F9D}" type="slidenum">
              <a:rPr lang="es-ES" altLang="ru-RU" sz="1400">
                <a:solidFill>
                  <a:prstClr val="black"/>
                </a:solidFill>
              </a:rPr>
              <a:pPr/>
              <a:t>5</a:t>
            </a:fld>
            <a:endParaRPr lang="es-ES" altLang="ru-RU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591" y="765536"/>
            <a:ext cx="343715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НЕНАЛОГОВЫЕ ДОХОДЫ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746242" y="2826055"/>
            <a:ext cx="433699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algn="just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по </a:t>
            </a:r>
            <a:r>
              <a:rPr lang="ru-RU" alt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неналоговым доходам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аналогичным периодом прошлого года произошел по: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alt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 за негативное воздействие на окружающую среду на 583,3% или +73 119,4т.р.,</a:t>
            </a: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объясняется погашением задолженности по исполнительным листам ОАО «БЦБК» за 2010,2011,2012 годы в общей сумме 71 376,6 т.р., а также увеличением норматива с 2021 года с 60% до 100%.</a:t>
            </a:r>
          </a:p>
          <a:p>
            <a:pPr marL="285750" indent="-285750" algn="just">
              <a:buFontTx/>
              <a:buChar char="-"/>
            </a:pP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возмещения ущерб +583,3% или 8 647,4 т.р.,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обусловлено разовым платежом по определению Арбитражного суда Иркутской области №19-238-2011 от 26.09.2011г. о возмещении ущерба от ОАО «БЦБК».</a:t>
            </a:r>
          </a:p>
          <a:p>
            <a:pPr marL="285750" indent="-285750" algn="just">
              <a:buFontTx/>
              <a:buChar char="-"/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23770856"/>
              </p:ext>
            </p:extLst>
          </p:nvPr>
        </p:nvGraphicFramePr>
        <p:xfrm>
          <a:off x="286560" y="3064718"/>
          <a:ext cx="4949009" cy="34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AE34010-3FC5-4A15-9928-DD0649FE8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79775"/>
              </p:ext>
            </p:extLst>
          </p:nvPr>
        </p:nvGraphicFramePr>
        <p:xfrm>
          <a:off x="3884388" y="229115"/>
          <a:ext cx="8198846" cy="2514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307">
                  <a:extLst>
                    <a:ext uri="{9D8B030D-6E8A-4147-A177-3AD203B41FA5}">
                      <a16:colId xmlns:a16="http://schemas.microsoft.com/office/drawing/2014/main" xmlns="" val="702157208"/>
                    </a:ext>
                  </a:extLst>
                </a:gridCol>
                <a:gridCol w="778380">
                  <a:extLst>
                    <a:ext uri="{9D8B030D-6E8A-4147-A177-3AD203B41FA5}">
                      <a16:colId xmlns:a16="http://schemas.microsoft.com/office/drawing/2014/main" xmlns="" val="404955878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3260941758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3193736454"/>
                    </a:ext>
                  </a:extLst>
                </a:gridCol>
                <a:gridCol w="711321">
                  <a:extLst>
                    <a:ext uri="{9D8B030D-6E8A-4147-A177-3AD203B41FA5}">
                      <a16:colId xmlns:a16="http://schemas.microsoft.com/office/drawing/2014/main" xmlns="" val="1882377780"/>
                    </a:ext>
                  </a:extLst>
                </a:gridCol>
                <a:gridCol w="793629">
                  <a:extLst>
                    <a:ext uri="{9D8B030D-6E8A-4147-A177-3AD203B41FA5}">
                      <a16:colId xmlns:a16="http://schemas.microsoft.com/office/drawing/2014/main" xmlns="" val="1529143592"/>
                    </a:ext>
                  </a:extLst>
                </a:gridCol>
                <a:gridCol w="919934">
                  <a:extLst>
                    <a:ext uri="{9D8B030D-6E8A-4147-A177-3AD203B41FA5}">
                      <a16:colId xmlns:a16="http://schemas.microsoft.com/office/drawing/2014/main" xmlns="" val="3902779474"/>
                    </a:ext>
                  </a:extLst>
                </a:gridCol>
              </a:tblGrid>
              <a:tr h="589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доходных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               2021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за 2021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за 2020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 (+;-)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 роста 2021 к 2020г.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35683300"/>
                  </a:ext>
                </a:extLst>
              </a:tr>
              <a:tr h="184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Неналоговые доходы всего: в т.ч.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101 313,1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102 385,5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15 004,4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87 381,1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682,4%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81546446"/>
                  </a:ext>
                </a:extLst>
              </a:tr>
              <a:tr h="41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17 072,1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17 341,6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10 601,3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6 740,3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163,6%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39328851"/>
                  </a:ext>
                </a:extLst>
              </a:tr>
              <a:tr h="276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Платежи при пользовании природными ресурсами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73 928,1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74 281,9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1 162,6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73 119,4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6389,5%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20870605"/>
                  </a:ext>
                </a:extLst>
              </a:tr>
              <a:tr h="276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 от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1 174,9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039,4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06265945"/>
                  </a:ext>
                </a:extLst>
              </a:tr>
              <a:tr h="276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9041762"/>
                  </a:ext>
                </a:extLst>
              </a:tr>
              <a:tr h="276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9 932,5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10 436,8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1 789,4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647,4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583,3%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50084332"/>
                  </a:ext>
                </a:extLst>
              </a:tr>
              <a:tr h="184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90160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8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fld id="{7C787CAD-A86C-4F18-B020-9269051DD10C}" type="slidenum">
              <a:rPr lang="es-ES" altLang="ru-RU" sz="1400">
                <a:solidFill>
                  <a:prstClr val="black"/>
                </a:solidFill>
              </a:rPr>
              <a:pPr/>
              <a:t>6</a:t>
            </a:fld>
            <a:endParaRPr lang="es-ES" altLang="ru-RU" sz="14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31" y="103171"/>
            <a:ext cx="454002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66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БЕЗВОЗМЕЗДНЫЕ ПОСТУПЛЕНИЯ</a:t>
            </a: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497201"/>
              </p:ext>
            </p:extLst>
          </p:nvPr>
        </p:nvGraphicFramePr>
        <p:xfrm>
          <a:off x="79698" y="2619375"/>
          <a:ext cx="6659461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 стрелкой 4"/>
          <p:cNvCxnSpPr>
            <a:cxnSpLocks/>
          </p:cNvCxnSpPr>
          <p:nvPr/>
        </p:nvCxnSpPr>
        <p:spPr>
          <a:xfrm flipV="1">
            <a:off x="672058" y="4102939"/>
            <a:ext cx="505041" cy="226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>
          <a:xfrm>
            <a:off x="1668179" y="3252045"/>
            <a:ext cx="483402" cy="163623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 flipV="1">
            <a:off x="2598942" y="2946229"/>
            <a:ext cx="401773" cy="155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 flipV="1">
            <a:off x="3691880" y="4814658"/>
            <a:ext cx="447019" cy="19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6661" y="3638434"/>
            <a:ext cx="779689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+4,7%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+5 869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4589" y="2433365"/>
            <a:ext cx="894840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+13,4%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+88 725</a:t>
            </a: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381867591"/>
              </p:ext>
            </p:extLst>
          </p:nvPr>
        </p:nvGraphicFramePr>
        <p:xfrm>
          <a:off x="6739159" y="2466983"/>
          <a:ext cx="4608512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30F4310-ED12-446F-8D12-8C0B7EFBB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226" y="5214936"/>
            <a:ext cx="2410464" cy="15065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87FB66C-1766-4463-A65F-F0F2910F7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415" y="304244"/>
            <a:ext cx="2520321" cy="151068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6796213-FFC3-4B59-BAA2-A054F4419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01200"/>
              </p:ext>
            </p:extLst>
          </p:nvPr>
        </p:nvGraphicFramePr>
        <p:xfrm>
          <a:off x="158115" y="567676"/>
          <a:ext cx="8204835" cy="1865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908">
                  <a:extLst>
                    <a:ext uri="{9D8B030D-6E8A-4147-A177-3AD203B41FA5}">
                      <a16:colId xmlns:a16="http://schemas.microsoft.com/office/drawing/2014/main" xmlns="" val="477628701"/>
                    </a:ext>
                  </a:extLst>
                </a:gridCol>
                <a:gridCol w="870409">
                  <a:extLst>
                    <a:ext uri="{9D8B030D-6E8A-4147-A177-3AD203B41FA5}">
                      <a16:colId xmlns:a16="http://schemas.microsoft.com/office/drawing/2014/main" xmlns="" val="1182700939"/>
                    </a:ext>
                  </a:extLst>
                </a:gridCol>
                <a:gridCol w="870409">
                  <a:extLst>
                    <a:ext uri="{9D8B030D-6E8A-4147-A177-3AD203B41FA5}">
                      <a16:colId xmlns:a16="http://schemas.microsoft.com/office/drawing/2014/main" xmlns="" val="1679895401"/>
                    </a:ext>
                  </a:extLst>
                </a:gridCol>
                <a:gridCol w="862512">
                  <a:extLst>
                    <a:ext uri="{9D8B030D-6E8A-4147-A177-3AD203B41FA5}">
                      <a16:colId xmlns:a16="http://schemas.microsoft.com/office/drawing/2014/main" xmlns="" val="1173433025"/>
                    </a:ext>
                  </a:extLst>
                </a:gridCol>
                <a:gridCol w="894977">
                  <a:extLst>
                    <a:ext uri="{9D8B030D-6E8A-4147-A177-3AD203B41FA5}">
                      <a16:colId xmlns:a16="http://schemas.microsoft.com/office/drawing/2014/main" xmlns="" val="1578020847"/>
                    </a:ext>
                  </a:extLst>
                </a:gridCol>
                <a:gridCol w="910771">
                  <a:extLst>
                    <a:ext uri="{9D8B030D-6E8A-4147-A177-3AD203B41FA5}">
                      <a16:colId xmlns:a16="http://schemas.microsoft.com/office/drawing/2014/main" xmlns="" val="3794712559"/>
                    </a:ext>
                  </a:extLst>
                </a:gridCol>
                <a:gridCol w="938849">
                  <a:extLst>
                    <a:ext uri="{9D8B030D-6E8A-4147-A177-3AD203B41FA5}">
                      <a16:colId xmlns:a16="http://schemas.microsoft.com/office/drawing/2014/main" xmlns="" val="478785457"/>
                    </a:ext>
                  </a:extLst>
                </a:gridCol>
              </a:tblGrid>
              <a:tr h="525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доходных источников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на                2021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2021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2020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 2021 от 2020 (+;-)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 роста 2021 к 2020г.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84571580"/>
                  </a:ext>
                </a:extLst>
              </a:tr>
              <a:tr h="15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Безвозмездные поступления всего, в т.ч.: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1 851 391,7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1 501 718,5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1 423 705,9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81,1%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72 012,6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105,5%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42814455"/>
                  </a:ext>
                </a:extLst>
              </a:tr>
              <a:tr h="15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Дотации 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131 359,1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131 359,1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125 490,6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5 868,5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104,7%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66032568"/>
                  </a:ext>
                </a:extLst>
              </a:tr>
              <a:tr h="15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Субсидии </a:t>
                      </a:r>
                      <a:endParaRPr lang="ru-RU" sz="1400" b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930 987,6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582 357,7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605 793,7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62,6%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-23 435,9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96,1%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68942230"/>
                  </a:ext>
                </a:extLst>
              </a:tr>
              <a:tr h="15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Субвенции </a:t>
                      </a:r>
                      <a:endParaRPr lang="ru-RU" sz="1400" b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749 234,1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748 752,3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660 027,3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99,9%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88 725,0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113,4%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210449"/>
                  </a:ext>
                </a:extLst>
              </a:tr>
              <a:tr h="15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Иные межбюджетные трансферты</a:t>
                      </a:r>
                      <a:endParaRPr lang="ru-RU" sz="1400" b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38 209,5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37 647,9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33 160,9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98,5%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4 487,0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113,5%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04820399"/>
                  </a:ext>
                </a:extLst>
              </a:tr>
              <a:tr h="15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 безвозмездные поступления</a:t>
                      </a:r>
                      <a:endParaRPr lang="ru-RU" sz="1400" b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1 641,0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1 641,0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264,7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1 376,4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620,0%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09570893"/>
                  </a:ext>
                </a:extLst>
              </a:tr>
              <a:tr h="396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-39,6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-1 031,3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991,7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3,8%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06538221"/>
                  </a:ext>
                </a:extLst>
              </a:tr>
            </a:tbl>
          </a:graphicData>
        </a:graphic>
      </p:graphicFrame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3A9EA836-EA53-4E92-B844-6344F8E9D7FE}"/>
              </a:ext>
            </a:extLst>
          </p:cNvPr>
          <p:cNvCxnSpPr>
            <a:cxnSpLocks/>
          </p:cNvCxnSpPr>
          <p:nvPr/>
        </p:nvCxnSpPr>
        <p:spPr>
          <a:xfrm flipV="1">
            <a:off x="4692294" y="5012458"/>
            <a:ext cx="404951" cy="6800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301D2303-D20E-42F2-A715-D3770311281D}"/>
              </a:ext>
            </a:extLst>
          </p:cNvPr>
          <p:cNvSpPr txBox="1"/>
          <p:nvPr/>
        </p:nvSpPr>
        <p:spPr>
          <a:xfrm>
            <a:off x="4498750" y="4390996"/>
            <a:ext cx="787625" cy="461664"/>
          </a:xfrm>
          <a:prstGeom prst="rect">
            <a:avLst/>
          </a:prstGeom>
          <a:solidFill>
            <a:srgbClr val="92D05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+520,0 %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+1 376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3A9EA836-EA53-4E92-B844-6344F8E9D7FE}"/>
              </a:ext>
            </a:extLst>
          </p:cNvPr>
          <p:cNvCxnSpPr>
            <a:cxnSpLocks/>
          </p:cNvCxnSpPr>
          <p:nvPr/>
        </p:nvCxnSpPr>
        <p:spPr>
          <a:xfrm flipV="1">
            <a:off x="5692172" y="5043833"/>
            <a:ext cx="404951" cy="6800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3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fld id="{7D3AF390-AFBA-4477-8A93-FFF185F071A2}" type="slidenum">
              <a:rPr lang="es-ES" altLang="ru-RU" sz="1400"/>
              <a:pPr/>
              <a:t>7</a:t>
            </a:fld>
            <a:endParaRPr lang="es-ES" altLang="ru-RU" sz="14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12255500" cy="7921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2021 год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50167128"/>
              </p:ext>
            </p:extLst>
          </p:nvPr>
        </p:nvGraphicFramePr>
        <p:xfrm>
          <a:off x="0" y="1083235"/>
          <a:ext cx="4760257" cy="577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877159"/>
              </p:ext>
            </p:extLst>
          </p:nvPr>
        </p:nvGraphicFramePr>
        <p:xfrm>
          <a:off x="4878246" y="878538"/>
          <a:ext cx="7062741" cy="574234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26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6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3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33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33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33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33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148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2020 год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к 2020 году, %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106 880,6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128 575,0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125 162,0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4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22 527,4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12 978,0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12 142,6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30 521,0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251,4%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111 111,2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164 075,0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163 076,0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1 133 581,6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1 560 403,0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1 208 788,0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1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45 576,8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50 510,0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50 506,0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1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77 862,4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78 476,0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77 888,0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7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69,8%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7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4 377,0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4 377,0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624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9318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151 644,6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179 762,0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179 762,0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14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1 666 296,0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2 211 114,0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1 854 217,0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111,3%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78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301568" y="6492876"/>
            <a:ext cx="36643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fld id="{0A54F2D7-15AC-4515-8FE4-A5494590E738}" type="slidenum">
              <a:rPr lang="ru-RU" altLang="ru-RU"/>
              <a:pPr/>
              <a:t>8</a:t>
            </a:fld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86117" y="646332"/>
            <a:ext cx="103811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программной части  бюджета  в разрезе муниципальных программ  за 2021  год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расходов, произведенных в рамках реализации муниципальных программ в общей сумме расходов местного бюджета по итогам 2021 года составляет 99,1% (17 программ).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9973"/>
              </p:ext>
            </p:extLst>
          </p:nvPr>
        </p:nvGraphicFramePr>
        <p:xfrm>
          <a:off x="80684" y="1123855"/>
          <a:ext cx="11985811" cy="53340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302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1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0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1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1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в Слюдянском муниципальном районе"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1 009 751,00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996 503,00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в Слюдянском муниципальном районе"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36 715,00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36 711,00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системы отдыха и оздоровления детей в Слюдянском муниципальном районе"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13 713,00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13 713,00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"Содействие развитию учреждений образования и культуры в Слюдянском муниципальном районе"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73 175,00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72 987,00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Слюдянском муниципальном районе"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"Молодёжная политика в Слюдянском муниципальном районе"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"Безопасность дорожного движения в Слюдянском муниципальном районе"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комплексных мер безопасности, противодействия чрезвычайным ситуациям природного и техногенного характера, построение и развитие аппаратно-программного комплекса "Безопасный город"  в Слюдянском муниципальном районе"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12 715,00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12 711,00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населения Слюдянского муниципального района"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64 863,00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64 793,00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"Охрана окружающей среды на территории Слюдянского муниципального района"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162 145,00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162 143,00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"Повышение транспортной доступности, обеспечение условий для реализации потребностей граждан Слюдянского муниципального района в перевозках"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и развитие учреждений образования и культуры Слюдянского муниципального района"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460 940,00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122 250,00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приоритетных отраслей экономики Слюдянского муниципального района"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19 496,00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19 496,00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механизмов управления Слюдянского муниципального района"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326 731,00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323 503,00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безнадзорности и правонарушений несовершеннолетних в Слюдянском муниципальном районе"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"Создание условий для развития сельскохозяйственного производства в поселениях Слюдянского района"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12 998,00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11 956,00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"Создание условий для оказания медицинской помощи населению на территории Слюдянского муниципального района"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37,00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39%</a:t>
                      </a:r>
                      <a:endParaRPr lang="ru-RU" sz="11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5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2 194 864,00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1 838 323,00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84%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0" marR="6150" marT="615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20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609" y="4129"/>
            <a:ext cx="9144001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расходы бюджета Слюдянского муниципального района за 2021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318" y="931742"/>
            <a:ext cx="60126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Объем социально-значимых расходов за 2021 год составил – 1 159 201,3 тыс.рублей с темпом роста к предыдущему периоду 117%  и составили  62,5 % от общих расходов бюджета, в том числе: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 на  оплату труда и начисления на нее 1 031 762,6 тыс.рублей, что выше расходов 2020 года на +  147 415,1 тыс. рублей и составляет   89%  от общих расходов бюджета;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 на коммунальные услуги – 67 974,4 тыс.рублей с темпом роста 145,2% и составляет   5,9%  от общих расходов бюджета;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 на субсидии ЖКУ и прочую социальную помощь – 59 464,3 тыс. рублей или 5,1% от общих расходов бюджета.</a:t>
            </a:r>
          </a:p>
        </p:txBody>
      </p:sp>
      <p:sp>
        <p:nvSpPr>
          <p:cNvPr id="2663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fld id="{3BAD49E1-901F-4515-9C83-3FEB70AAC6DE}" type="slidenum">
              <a:rPr lang="es-ES" altLang="ru-RU" sz="1400"/>
              <a:pPr/>
              <a:t>9</a:t>
            </a:fld>
            <a:endParaRPr lang="es-ES" altLang="ru-RU" sz="1400"/>
          </a:p>
        </p:txBody>
      </p:sp>
      <p:sp>
        <p:nvSpPr>
          <p:cNvPr id="4" name="TextBox 3"/>
          <p:cNvSpPr txBox="1"/>
          <p:nvPr/>
        </p:nvSpPr>
        <p:spPr>
          <a:xfrm>
            <a:off x="7581497" y="1076349"/>
            <a:ext cx="3656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Удельный вес от общего объема социально-значимых расходов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05712215"/>
              </p:ext>
            </p:extLst>
          </p:nvPr>
        </p:nvGraphicFramePr>
        <p:xfrm>
          <a:off x="251012" y="3281084"/>
          <a:ext cx="6544235" cy="344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6900872"/>
              </p:ext>
            </p:extLst>
          </p:nvPr>
        </p:nvGraphicFramePr>
        <p:xfrm>
          <a:off x="6472518" y="1766047"/>
          <a:ext cx="5396753" cy="469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7783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3148</TotalTime>
  <Words>3961</Words>
  <Application>Microsoft Office PowerPoint</Application>
  <PresentationFormat>Широкоэкранный</PresentationFormat>
  <Paragraphs>578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Corbel</vt:lpstr>
      <vt:lpstr>华文细黑</vt:lpstr>
      <vt:lpstr>Sylfaen</vt:lpstr>
      <vt:lpstr>Tahoma</vt:lpstr>
      <vt:lpstr>Times New Roman</vt:lpstr>
      <vt:lpstr>Wingdings</vt:lpstr>
      <vt:lpstr>Окаймление</vt:lpstr>
      <vt:lpstr>Бюджет для граждан Отчет  об исполнении бюджета Слюдянского муниципального района  за 2021 год</vt:lpstr>
      <vt:lpstr>Основные параметры бюджета Слюдянского муниципального района  за 2020-2021 годы (ТЫС. РУБ.)</vt:lpstr>
      <vt:lpstr>Структура доходов бюджета Слюдянского муниципального района  за 2021 год (тыс.руб.)</vt:lpstr>
      <vt:lpstr>Презентация PowerPoint</vt:lpstr>
      <vt:lpstr>Презентация PowerPoint</vt:lpstr>
      <vt:lpstr>Презентация PowerPoint</vt:lpstr>
      <vt:lpstr>Структура расходов бюджета СлюдянскОГО МУНИЦИПАЛЬНОГО районА за 2021 год</vt:lpstr>
      <vt:lpstr>Презентация PowerPoint</vt:lpstr>
      <vt:lpstr>Презентация PowerPoint</vt:lpstr>
      <vt:lpstr>Расходы на социальную сферу в 2021 году составили 1 120 167,8 тыс.рублей или 98,9% от плановых назначений.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об исполнении бюджета муниципального образования Слюдянский район  за 1 квартал 2021 года</dc:title>
  <dc:creator>econ11</dc:creator>
  <cp:lastModifiedBy>Белобородова Елизавета Павловна</cp:lastModifiedBy>
  <cp:revision>166</cp:revision>
  <cp:lastPrinted>2021-11-19T03:03:15Z</cp:lastPrinted>
  <dcterms:created xsi:type="dcterms:W3CDTF">2021-04-26T08:10:48Z</dcterms:created>
  <dcterms:modified xsi:type="dcterms:W3CDTF">2024-12-16T02:39:25Z</dcterms:modified>
</cp:coreProperties>
</file>