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48872" cy="640871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Важно</a:t>
            </a:r>
            <a:r>
              <a:rPr lang="ru-RU" sz="1600" i="1" dirty="0">
                <a:solidFill>
                  <a:srgbClr val="002060"/>
                </a:solidFill>
              </a:rPr>
              <a:t>, чтобы люди не чувствовали себя инвалидами…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2060"/>
                </a:solidFill>
              </a:rPr>
              <a:t>Это люди, которым судьба послала сложные испытания…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2060"/>
                </a:solidFill>
              </a:rPr>
              <a:t>Только сочувствия мало, надо развивать возможности</a:t>
            </a:r>
            <a:r>
              <a:rPr lang="ru-RU" sz="1600" i="1" dirty="0" smtClean="0">
                <a:solidFill>
                  <a:srgbClr val="002060"/>
                </a:solidFill>
              </a:rPr>
              <a:t>…</a:t>
            </a:r>
          </a:p>
          <a:p>
            <a:pPr marL="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Л.И. </a:t>
            </a:r>
            <a:r>
              <a:rPr lang="ru-RU" sz="1600" i="1" dirty="0" err="1" smtClean="0">
                <a:solidFill>
                  <a:srgbClr val="002060"/>
                </a:solidFill>
              </a:rPr>
              <a:t>Швецова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u="sng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err="1" smtClean="0"/>
              <a:t>Слюдянская</a:t>
            </a:r>
            <a:r>
              <a:rPr lang="ru-RU" sz="2100" b="1" dirty="0" smtClean="0"/>
              <a:t> </a:t>
            </a:r>
            <a:r>
              <a:rPr lang="ru-RU" sz="2100" b="1" dirty="0"/>
              <a:t>территориальная избирательная комиссии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обеспечению избирательных прав граждан с ограниченными физическими возможностями»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/>
              <a:t>2016 </a:t>
            </a:r>
            <a:r>
              <a:rPr lang="ru-RU" sz="1400" dirty="0"/>
              <a:t>год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555776" cy="20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776864" cy="6624736"/>
          </a:xfrm>
        </p:spPr>
        <p:txBody>
          <a:bodyPr>
            <a:normAutofit/>
          </a:bodyPr>
          <a:lstStyle/>
          <a:p>
            <a:pPr algn="just"/>
            <a:endParaRPr lang="ru-RU" sz="1700" dirty="0" smtClean="0"/>
          </a:p>
          <a:p>
            <a:pPr algn="just"/>
            <a:endParaRPr lang="ru-RU" sz="1700" dirty="0"/>
          </a:p>
          <a:p>
            <a:pPr algn="just"/>
            <a:r>
              <a:rPr lang="ru-RU" sz="1700" dirty="0" smtClean="0"/>
              <a:t>Другим </a:t>
            </a:r>
            <a:r>
              <a:rPr lang="ru-RU" sz="1700" dirty="0"/>
              <a:t>источником информирования и правового просвещения избирателей, в том числе избирателей с ограниченными возможностями, являлись газеты «Славное море» «Байкал-новости», «Байкальская газета»», в которых размещалась информация о деятельности избирательных комиссий, в том числе направленной на реализацию избирательных прав граждан с ограниченными </a:t>
            </a:r>
            <a:r>
              <a:rPr lang="ru-RU" sz="1700" dirty="0" smtClean="0"/>
              <a:t>возможностями. </a:t>
            </a:r>
            <a:endParaRPr lang="ru-RU" sz="1700" dirty="0" smtClean="0"/>
          </a:p>
          <a:p>
            <a:pPr algn="just"/>
            <a:endParaRPr lang="ru-RU" sz="1700" dirty="0"/>
          </a:p>
          <a:p>
            <a:pPr algn="just"/>
            <a:r>
              <a:rPr lang="ru-RU" sz="1700" dirty="0" smtClean="0"/>
              <a:t>Направленные </a:t>
            </a:r>
            <a:r>
              <a:rPr lang="ru-RU" sz="1700" dirty="0"/>
              <a:t>ИКИО печатные информационные материалы, выполненные крупным шрифтом, памятки с разъяснением избирательных прав граждан, являющихся инвалидами, были использованы для оборудования уголков избирателей в помещениях, занимаемых УИК, </a:t>
            </a:r>
            <a:r>
              <a:rPr lang="ru-RU" sz="1700" dirty="0" err="1"/>
              <a:t>Слюдянским</a:t>
            </a:r>
            <a:r>
              <a:rPr lang="ru-RU" sz="1700" dirty="0"/>
              <a:t> отделением ИРО ОООИ,  в медицинских и социальных учреждениях </a:t>
            </a:r>
            <a:r>
              <a:rPr lang="ru-RU" sz="1700" dirty="0" smtClean="0"/>
              <a:t>района.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Информированию </a:t>
            </a:r>
            <a:r>
              <a:rPr lang="ru-RU" sz="1700" dirty="0"/>
              <a:t>избирателей, в том числе являющихся инвалидами, способствовала работа «горячей линии», организованной </a:t>
            </a:r>
            <a:r>
              <a:rPr lang="ru-RU" sz="1700" dirty="0" err="1"/>
              <a:t>Слюдянской</a:t>
            </a:r>
            <a:r>
              <a:rPr lang="ru-RU" sz="1700" dirty="0"/>
              <a:t> ТИК совместно с администрацией муниципального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9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73016"/>
            <a:ext cx="7920880" cy="3130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/>
              <a:t>	При </a:t>
            </a:r>
            <a:r>
              <a:rPr lang="ru-RU" sz="1500" dirty="0"/>
              <a:t>проведении избирательной кампании 2016 года ТИК совместно с местными администрациями принимали меры для обеспечения условий доступа граждан с ограниченными физическими возможностями в помещения для голосования, а также обеспечения голосования вне помещения для голосования. В большинстве случаев помещения для голосования, располагаются на первых этажах. </a:t>
            </a:r>
          </a:p>
          <a:p>
            <a:pPr algn="just"/>
            <a:r>
              <a:rPr lang="ru-RU" sz="1500" dirty="0"/>
              <a:t>На территории </a:t>
            </a:r>
            <a:r>
              <a:rPr lang="ru-RU" sz="1500" dirty="0" err="1"/>
              <a:t>Слюдянского</a:t>
            </a:r>
            <a:r>
              <a:rPr lang="ru-RU" sz="1500" dirty="0"/>
              <a:t> района решениями ИКИО было определено 18 избирательных участков, на которых была размещена информация для избирателей, выполненная крупным шрифтом, а также 3 участка, для которых изготавливались специальные трафареты для самостоятельного заполнения избирательного бюллетеня в помощь слабовидящим избирателям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 smtClean="0"/>
              <a:t>Для </a:t>
            </a:r>
            <a:r>
              <a:rPr lang="ru-RU" sz="1500" dirty="0"/>
              <a:t>обеспечения избирательных прав граждан с заболеваниями опорно-двигательного аппарата, для маломобильных групп избирателей было оборудовано 4 избирательных участка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3074" name="Picture 2" descr="\\192.168.1.4\derekt_O\Стаценская Александра\Презентация\Заседание рабочей группы по взаимодействию Слюдянской ТИК с местными отделениями общественных организаций инвалидов Иркутской области\IMG_20150825_162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0462"/>
            <a:ext cx="4680520" cy="339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48872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Специальные </a:t>
            </a:r>
            <a:r>
              <a:rPr lang="ru-RU" sz="1600" dirty="0"/>
              <a:t>избирательные участки для голосования избирателей, являющихся инвалидами, в местах их компактного проживания на территории Слюдянского района не создавались.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	Вместе </a:t>
            </a:r>
            <a:r>
              <a:rPr lang="ru-RU" sz="1600" dirty="0"/>
              <a:t>с тем, заслуживает внимания взаимодействие и опыт работы УИК №1299 по организации голосования избирателей, проживающих в ОГБУСО «Дом интернат для престарелых и инвалидов г</a:t>
            </a:r>
            <a:r>
              <a:rPr lang="ru-RU" sz="1600" dirty="0" smtClean="0"/>
              <a:t>. Байкальска</a:t>
            </a:r>
            <a:r>
              <a:rPr lang="ru-RU" sz="1600" dirty="0"/>
              <a:t>». В данном социальном учреждении проживает 54 получателя социальных услуг из них 37 человек обратились в УИК №1299 с заявлением о предоставлении возможности проголосовать вне помещения для голосования.</a:t>
            </a:r>
          </a:p>
          <a:p>
            <a:pPr marL="0" indent="0" algn="just">
              <a:buNone/>
            </a:pPr>
            <a:r>
              <a:rPr lang="ru-RU" sz="1600" dirty="0" smtClean="0"/>
              <a:t>	ТИК </a:t>
            </a:r>
            <a:r>
              <a:rPr lang="ru-RU" sz="1600" dirty="0"/>
              <a:t>была заранее предоставлена информация, в том числе изготовленная крупным шрифтом, о зарегистрированных кандидатах, которую поместили на стенд учреждения для ознакомления.</a:t>
            </a:r>
          </a:p>
          <a:p>
            <a:pPr marL="0" indent="0" algn="just">
              <a:buNone/>
            </a:pPr>
            <a:r>
              <a:rPr lang="ru-RU" sz="1600" dirty="0" smtClean="0"/>
              <a:t>	В </a:t>
            </a:r>
            <a:r>
              <a:rPr lang="ru-RU" sz="1600" dirty="0"/>
              <a:t>заранее оговоренное время в учреждение  18 сентября 2016 года в дом интернат для престарелых и инвалидов г. Байкальска, с наблюдателями прибыли члены УИК </a:t>
            </a:r>
            <a:r>
              <a:rPr lang="ru-RU" sz="1600" dirty="0" smtClean="0"/>
              <a:t>№ 1299  с переносным </a:t>
            </a:r>
            <a:r>
              <a:rPr lang="ru-RU" sz="1600" dirty="0"/>
              <a:t>ящиком для голосования.  </a:t>
            </a:r>
          </a:p>
          <a:p>
            <a:pPr marL="0" indent="0" algn="just">
              <a:buNone/>
            </a:pPr>
            <a:r>
              <a:rPr lang="ru-RU" sz="1600" dirty="0" smtClean="0"/>
              <a:t>	В </a:t>
            </a:r>
            <a:r>
              <a:rPr lang="ru-RU" sz="1600" dirty="0"/>
              <a:t>присутствии заместителя директора по социальной работе, социального работника, двух наблюдателей и двух членов УИК №1296 голосование прошло без нарушений и замечаний. Для инвалидов колясочников и других более мобильных получателей социальных услуг голосование проходило в приемной учреждения. Учреждением предусмотрена переносная ширма, для соблюдения тайны голосования. Для людей, которые не могут передвигаться, голосование организовано в жилых комнатах. Несколько проживающих с большим удовольствием приняли  участие в голосовании на участке №  в ДК «</a:t>
            </a:r>
            <a:r>
              <a:rPr lang="ru-RU" sz="1600" dirty="0" err="1"/>
              <a:t>Юбиленый</a:t>
            </a:r>
            <a:r>
              <a:rPr lang="ru-RU" sz="16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9796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776864" cy="6408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300" dirty="0" smtClean="0"/>
              <a:t>	Директор </a:t>
            </a:r>
            <a:r>
              <a:rPr lang="ru-RU" sz="2300" dirty="0"/>
              <a:t>ОГБУСО «Дом-интернат для престарелых и инвалидов </a:t>
            </a:r>
            <a:r>
              <a:rPr lang="ru-RU" sz="2300" dirty="0" err="1"/>
              <a:t>г.Байкальска</a:t>
            </a:r>
            <a:r>
              <a:rPr lang="ru-RU" sz="2300" dirty="0"/>
              <a:t>» Нестеренко О.М. от лица получателей социальных услуг письменно поблагодарила ТИК </a:t>
            </a:r>
            <a:r>
              <a:rPr lang="ru-RU" sz="2300" dirty="0" err="1"/>
              <a:t>Слюдянского</a:t>
            </a:r>
            <a:r>
              <a:rPr lang="ru-RU" sz="2300" dirty="0"/>
              <a:t> района, председателя и членов участковой избирательной комиссии №1299  за четкую, чуткую в данном случае, грамотную организацию работы. Проживающие в интернате пожилые люди, верят в силу своего голоса, и хочется, чтобы этой веры не потеряли. </a:t>
            </a:r>
            <a:endParaRPr lang="ru-RU" sz="23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sz="2300" dirty="0" smtClean="0"/>
          </a:p>
          <a:p>
            <a:pPr marL="0" indent="0" algn="just">
              <a:buNone/>
            </a:pPr>
            <a:endParaRPr lang="ru-RU" sz="2300" dirty="0"/>
          </a:p>
          <a:p>
            <a:pPr marL="0" indent="0" algn="just">
              <a:buNone/>
            </a:pPr>
            <a:r>
              <a:rPr lang="ru-RU" sz="2300" dirty="0" smtClean="0"/>
              <a:t>	Жалоб</a:t>
            </a:r>
            <a:r>
              <a:rPr lang="ru-RU" sz="2300" dirty="0"/>
              <a:t>, связанных с нарушением избирательных прав граждан, являющихся инвалидами, в ТИК либо УИК в период проведения выборов не поступало. Вместе с тем, по завершению голосования депутат районной Думы </a:t>
            </a:r>
            <a:r>
              <a:rPr lang="ru-RU" sz="2300" dirty="0" err="1"/>
              <a:t>Зинуров</a:t>
            </a:r>
            <a:r>
              <a:rPr lang="ru-RU" sz="2300" dirty="0"/>
              <a:t> Г. Т., учитывая устные  обращения жителей своего округа, инициировал вопрос об оборудовании Дома культуры «Перевал» (УИК №1293) перилами и пандусом. Администрация муниципального района взяла исполнение депутатского запроса на исполнение, </a:t>
            </a:r>
            <a:r>
              <a:rPr lang="ru-RU" sz="2300" dirty="0" err="1"/>
              <a:t>Слюдянская</a:t>
            </a:r>
            <a:r>
              <a:rPr lang="ru-RU" sz="2300" dirty="0"/>
              <a:t> ТИК примет участие в решении вопроса обустройства лестничного пролета учреждения.</a:t>
            </a:r>
          </a:p>
          <a:p>
            <a:endParaRPr lang="ru-RU" dirty="0"/>
          </a:p>
        </p:txBody>
      </p:sp>
      <p:pic>
        <p:nvPicPr>
          <p:cNvPr id="4099" name="Picture 3" descr="\\192.168.1.4\derekt_O\Стаценская Александра\Презентация\SAM_2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7927"/>
            <a:ext cx="4464496" cy="32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60" y="116632"/>
            <a:ext cx="7792508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По </a:t>
            </a:r>
            <a:r>
              <a:rPr lang="ru-RU" sz="1600" dirty="0"/>
              <a:t>отчетам УИК, в единый день голосования 18 сентября 2016 года на  выборах депутатов Государственной Думы Федерального Собрания Российской Федерации проголосовало 736 инвалидов. Из них 395 проголосовало на избирательных участках, 341 – вне помещения для голосования. Для сравнения: в 2015 году на досрочных выборах Губернатора Иркутской области проголосовало 684 избирателя, являющихся инвалидами. Данные показатели свидетельствуют о росте электоральной активности избирателей, являющихся инвалидами.</a:t>
            </a:r>
          </a:p>
          <a:p>
            <a:pPr marL="0" indent="0" algn="just">
              <a:buNone/>
            </a:pPr>
            <a:r>
              <a:rPr lang="ru-RU" sz="1600" dirty="0" smtClean="0"/>
              <a:t>	Анализ </a:t>
            </a:r>
            <a:r>
              <a:rPr lang="ru-RU" sz="1600" dirty="0"/>
              <a:t>исполнения мероприятий </a:t>
            </a:r>
            <a:r>
              <a:rPr lang="ru-RU" sz="1600" dirty="0" err="1"/>
              <a:t>Слюдянской</a:t>
            </a:r>
            <a:r>
              <a:rPr lang="ru-RU" sz="1600" dirty="0"/>
              <a:t> ТИК по обеспечению избирательных прав граждан Российской Федерации с ограниченными физическими возможностями, в 2016 году свидетельствует о необходимости проводимой Комиссией работы.</a:t>
            </a:r>
          </a:p>
          <a:p>
            <a:endParaRPr lang="ru-RU" sz="1500" dirty="0"/>
          </a:p>
        </p:txBody>
      </p:sp>
      <p:pic>
        <p:nvPicPr>
          <p:cNvPr id="4" name="Picture 2" descr="\\192.168.1.4\derekt_O\Стаценская Александра\Презентация\DSC_8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11821" r="4690"/>
          <a:stretch/>
        </p:blipFill>
        <p:spPr bwMode="auto">
          <a:xfrm>
            <a:off x="3419872" y="3259435"/>
            <a:ext cx="4619626" cy="342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848872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Слюдянская</a:t>
            </a:r>
            <a:r>
              <a:rPr lang="ru-RU" sz="1800" dirty="0" smtClean="0"/>
              <a:t> </a:t>
            </a:r>
            <a:r>
              <a:rPr lang="ru-RU" sz="1800" dirty="0"/>
              <a:t>ТИК в 2017 год намерена активизировать свои усилия по работе с избирателями, являющимися инвалидами, используя наработки и опыт коллег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Из планируемых на будущее мероприятий хочется отметить следующие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dirty="0" smtClean="0"/>
              <a:t>1. Реализация </a:t>
            </a:r>
            <a:r>
              <a:rPr lang="ru-RU" sz="1800" dirty="0"/>
              <a:t>проекта «Дорога на избирательный участок», составление и использование в работе совместно с социальными службами района «паспортов избирательных участков» и  «паспортов маршрутов избирателей».</a:t>
            </a:r>
          </a:p>
          <a:p>
            <a:pPr marL="0" indent="0" algn="just">
              <a:buNone/>
            </a:pPr>
            <a:r>
              <a:rPr lang="ru-RU" sz="1800" dirty="0" smtClean="0"/>
              <a:t>2. Организация </a:t>
            </a:r>
            <a:r>
              <a:rPr lang="ru-RU" sz="1800" dirty="0"/>
              <a:t>и проведение конкурса среди инвалидов </a:t>
            </a:r>
            <a:r>
              <a:rPr lang="ru-RU" sz="1800" dirty="0" err="1"/>
              <a:t>Слюдянского</a:t>
            </a:r>
            <a:r>
              <a:rPr lang="ru-RU" sz="1800" dirty="0"/>
              <a:t> района на лучшую творческую работу на тему «Я выбираю». </a:t>
            </a:r>
          </a:p>
          <a:p>
            <a:pPr marL="0" indent="0" algn="just">
              <a:buNone/>
            </a:pPr>
            <a:r>
              <a:rPr lang="ru-RU" sz="1800" dirty="0" smtClean="0"/>
              <a:t>3. Формирование </a:t>
            </a:r>
            <a:r>
              <a:rPr lang="ru-RU" sz="1800" dirty="0"/>
              <a:t>списков впервые голосующих инвалидов совместно со </a:t>
            </a:r>
            <a:r>
              <a:rPr lang="ru-RU" sz="1800" dirty="0" err="1"/>
              <a:t>Слюдянским</a:t>
            </a:r>
            <a:r>
              <a:rPr lang="ru-RU" sz="1800" dirty="0"/>
              <a:t> отделением ИРО ОООИ, целенаправленная работа по организации голосования данной категории избирателей.</a:t>
            </a:r>
          </a:p>
          <a:p>
            <a:pPr marL="0" indent="0" algn="just">
              <a:buNone/>
            </a:pPr>
            <a:r>
              <a:rPr lang="ru-RU" sz="1800" dirty="0" smtClean="0"/>
              <a:t>4. Включение </a:t>
            </a:r>
            <a:r>
              <a:rPr lang="ru-RU" sz="1800" dirty="0"/>
              <a:t>в программы семинаров с УИК материалов и тем по организации работы с избирателями с ограниченными физическими возможностями.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848872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План взаимодействия </a:t>
            </a:r>
            <a:r>
              <a:rPr lang="ru-RU" sz="1600" b="1" dirty="0" err="1">
                <a:solidFill>
                  <a:srgbClr val="002060"/>
                </a:solidFill>
              </a:rPr>
              <a:t>Слюдянской</a:t>
            </a:r>
            <a:r>
              <a:rPr lang="ru-RU" sz="1600" b="1" dirty="0">
                <a:solidFill>
                  <a:srgbClr val="002060"/>
                </a:solidFill>
              </a:rPr>
              <a:t> территориальной избирательной комиссии с местными отделениями общероссийских общественных организаций инвалидов на 2016 год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96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06125"/>
              </p:ext>
            </p:extLst>
          </p:nvPr>
        </p:nvGraphicFramePr>
        <p:xfrm>
          <a:off x="107504" y="1052736"/>
          <a:ext cx="7920880" cy="52840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6480720"/>
                <a:gridCol w="1008112"/>
              </a:tblGrid>
              <a:tr h="358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2060"/>
                          </a:solidFill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206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2060"/>
                          </a:solidFill>
                          <a:effectLst/>
                        </a:rPr>
                        <a:t>Срок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2060"/>
                          </a:solidFill>
                          <a:effectLst/>
                        </a:rPr>
                        <a:t>исполнения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282310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spc="-20" dirty="0" smtClean="0">
                          <a:solidFill>
                            <a:srgbClr val="002060"/>
                          </a:solidFill>
                          <a:effectLst/>
                        </a:rPr>
                        <a:t>1. Организационные 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effectLst/>
                        </a:rPr>
                        <a:t>мероприятия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Проведение заседаний рабочей группы по взаимодействию </a:t>
                      </a:r>
                      <a:r>
                        <a:rPr lang="ru-RU" sz="1200" spc="-20" dirty="0" err="1">
                          <a:effectLst/>
                        </a:rPr>
                        <a:t>Слюдянской</a:t>
                      </a:r>
                      <a:r>
                        <a:rPr lang="ru-RU" sz="1200" spc="-20" dirty="0">
                          <a:effectLst/>
                        </a:rPr>
                        <a:t> территориальной избирательной комиссии (далее – </a:t>
                      </a:r>
                      <a:r>
                        <a:rPr lang="ru-RU" sz="1200" spc="-20" dirty="0" err="1">
                          <a:effectLst/>
                        </a:rPr>
                        <a:t>Слюдянская</a:t>
                      </a:r>
                      <a:r>
                        <a:rPr lang="ru-RU" sz="1200" spc="-20" dirty="0">
                          <a:effectLst/>
                        </a:rPr>
                        <a:t> ТИК) с </a:t>
                      </a:r>
                      <a:r>
                        <a:rPr lang="ru-RU" sz="1200" dirty="0" err="1">
                          <a:effectLst/>
                        </a:rPr>
                        <a:t>Слюдянской</a:t>
                      </a:r>
                      <a:r>
                        <a:rPr lang="ru-RU" sz="1200" dirty="0">
                          <a:effectLst/>
                        </a:rPr>
                        <a:t> районной организацией Иркутской областной организации общероссийской общественной организации Всероссийское общество инвалидов (далее – СРО ИОО)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май,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август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403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Проведение совместных мероприятий по вопросам, связанным с обеспечением избирательных прав граждан с ограниченными физическими возможностями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Весь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период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53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Проведение консультаций с </a:t>
                      </a:r>
                      <a:r>
                        <a:rPr lang="ru-RU" sz="1200" dirty="0">
                          <a:effectLst/>
                        </a:rPr>
                        <a:t>СРО ИОО</a:t>
                      </a:r>
                      <a:r>
                        <a:rPr lang="ru-RU" sz="1200" spc="-20" dirty="0">
                          <a:effectLst/>
                        </a:rPr>
                        <a:t> при подготовке документов </a:t>
                      </a:r>
                      <a:r>
                        <a:rPr lang="ru-RU" sz="1200" spc="-20" dirty="0" err="1">
                          <a:effectLst/>
                        </a:rPr>
                        <a:t>Слюдянской</a:t>
                      </a:r>
                      <a:r>
                        <a:rPr lang="ru-RU" sz="1200" spc="-20" dirty="0">
                          <a:effectLst/>
                        </a:rPr>
                        <a:t> ТИК по вопросам, связанным с реализацией избирательных прав граждан с ограниченными физическими возможностями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Весь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период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646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Оказание содействия участковым избирательным комиссиям (далее – УИК), </a:t>
                      </a:r>
                      <a:r>
                        <a:rPr lang="ru-RU" sz="1200" dirty="0">
                          <a:effectLst/>
                        </a:rPr>
                        <a:t>СРО ИОО</a:t>
                      </a:r>
                      <a:r>
                        <a:rPr lang="ru-RU" sz="1200" spc="-20" dirty="0">
                          <a:effectLst/>
                        </a:rPr>
                        <a:t> в организации работы по обеспечению избирательных прав граждан с ограниченными физическими возможностями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Весь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период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739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Информирование представителей </a:t>
                      </a:r>
                      <a:r>
                        <a:rPr lang="ru-RU" sz="1200" dirty="0">
                          <a:effectLst/>
                        </a:rPr>
                        <a:t>СРО ИОО</a:t>
                      </a:r>
                      <a:r>
                        <a:rPr lang="ru-RU" sz="1200" spc="-20" dirty="0">
                          <a:effectLst/>
                        </a:rPr>
                        <a:t> о новациях избирательного законодательства, в том числе по вопросам обеспечения избирательных прав инвалидов, а также о сроках и порядке представления документов с предложениями кандидатур для включения в составы избирательных комиссий и резерв составов участковых комиссий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Весь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период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268991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spc="-20" dirty="0" smtClean="0">
                          <a:solidFill>
                            <a:srgbClr val="002060"/>
                          </a:solidFill>
                          <a:effectLst/>
                        </a:rPr>
                        <a:t>2. Работа 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effectLst/>
                        </a:rPr>
                        <a:t>по получению (уточнению) сведений об избирателях, являющихся инвалидами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Направление в УИК и </a:t>
                      </a:r>
                      <a:r>
                        <a:rPr lang="ru-RU" sz="1200" dirty="0">
                          <a:effectLst/>
                        </a:rPr>
                        <a:t>СРО ИОО</a:t>
                      </a:r>
                      <a:r>
                        <a:rPr lang="ru-RU" sz="1200" spc="-20" dirty="0">
                          <a:effectLst/>
                        </a:rPr>
                        <a:t> представленных отделением Пенсионного фонда России по Иркутской области (далее – ОПФР по Иркутской области) сведений о численности избирателей, являющихся инвалидами, с указанием групп инвалидности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По состоянию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на 1 января и на 1 июля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  <a:tr h="563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Организация взаимодействия </a:t>
                      </a:r>
                      <a:r>
                        <a:rPr lang="ru-RU" sz="1200" spc="-20" dirty="0" err="1">
                          <a:effectLst/>
                        </a:rPr>
                        <a:t>Слюдянской</a:t>
                      </a:r>
                      <a:r>
                        <a:rPr lang="ru-RU" sz="1200" spc="-20" dirty="0">
                          <a:effectLst/>
                        </a:rPr>
                        <a:t> ТИК, </a:t>
                      </a:r>
                      <a:r>
                        <a:rPr lang="ru-RU" sz="1200" dirty="0">
                          <a:effectLst/>
                        </a:rPr>
                        <a:t>СРО ИОО</a:t>
                      </a:r>
                      <a:r>
                        <a:rPr lang="ru-RU" sz="1200" spc="-20" dirty="0">
                          <a:effectLst/>
                        </a:rPr>
                        <a:t> по уточнению сведений об избирателях, являющихся инвалидами, с органами местного самоуправления, социальной защиты населения, ОПФР по Иркутской области по категориям инвалидности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Весь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период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124" marR="391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3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33761"/>
              </p:ext>
            </p:extLst>
          </p:nvPr>
        </p:nvGraphicFramePr>
        <p:xfrm>
          <a:off x="179512" y="620688"/>
          <a:ext cx="7837865" cy="5171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6480720"/>
                <a:gridCol w="925097"/>
              </a:tblGrid>
              <a:tr h="360040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200" kern="1200" spc="-2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Информационно-разъяснительная </a:t>
                      </a: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среди избирателей, являющихся </a:t>
                      </a:r>
                      <a:r>
                        <a:rPr kumimoji="0" lang="ru-RU" sz="1200" kern="1200" spc="-2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инвалидам</a:t>
                      </a:r>
                      <a:endParaRPr kumimoji="0" lang="ru-RU" sz="1200" kern="1200" spc="-2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419" marR="2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8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kumimoji="0" lang="ru-RU" sz="1200" kern="1200" spc="-2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419" marR="23419" marT="0" marB="0" anchor="ctr"/>
                </a:tc>
              </a:tr>
              <a:tr h="38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Информационный обмен между </a:t>
                      </a:r>
                      <a:r>
                        <a:rPr kumimoji="0" lang="ru-RU" sz="1200" kern="1200" spc="-2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Слюдянской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ТИК, УИК и СРО ИОО по основным направлениям деятельности по обеспечению избирательных прав граждан Российской Федерации, являющихся инвалидами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477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Систематическое пополнение на официальном сайте администрации муниципального образования </a:t>
                      </a:r>
                      <a:r>
                        <a:rPr kumimoji="0" lang="ru-RU" sz="1200" kern="1200" spc="-2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Слюдянский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в разделе </a:t>
                      </a:r>
                      <a:r>
                        <a:rPr kumimoji="0" lang="ru-RU" sz="1200" kern="1200" spc="-2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Слюдянская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ТИК специального раздела для избирателей, являющихся инвалидами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38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на интернет странице </a:t>
                      </a:r>
                      <a:r>
                        <a:rPr kumimoji="0" lang="ru-RU" sz="1200" kern="1200" spc="-2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Слюдянской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ТИК информационных материалов по обеспечению избирательных прав инвалидов или ссылки на сайт ИКИО 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57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информационно-разъяснительными материалами для избирателей, являющихся инвалидами, подготовленных с учетом беспрепятственного доступа к информации для разных категорий инвалидов (при проведении избирательных кампаний)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28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Распространение среди избирателей, являющихся инвалидами, материалов, указанных в п. 11 плана, через СРО ИОО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38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программы учебного курса «Школа избирательного права» для организаторов выборов по работе с избирателями с ограниченными физическими возможностями 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3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информационных встреч в СРО ИОО с избирателями, являющимися инвалидами 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57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Информирование граждан Российской Федерации, являющихся инвалидами, о деятельности избирательных комиссий по обеспечению максимальной открытости и гласности избирательного процесса, о процедуре голосования и подсчета голосов (в период подготовки и проведения выборов)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23419" marR="23419" marT="0" marB="0" anchor="ctr"/>
                </a:tc>
              </a:tr>
              <a:tr h="668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0" lang="ru-RU" sz="1200" kern="1200" spc="-2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информационными материалами в </a:t>
                      </a:r>
                      <a:r>
                        <a:rPr kumimoji="0" lang="ru-RU" sz="1200" kern="1200" spc="-2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аудиоформате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цифровых носителях), а также напечатанных увеличенным шрифтом, и передача СРО ИОО для информирования слепых и слабовидящих избирателей (о порядке и сроках совершения отдельных избирательных действий в период подготовки и проведения выборов)</a:t>
                      </a:r>
                    </a:p>
                  </a:txBody>
                  <a:tcPr marL="23419" marR="234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сентябрь</a:t>
                      </a:r>
                    </a:p>
                  </a:txBody>
                  <a:tcPr marL="23419" marR="234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51520"/>
              </p:ext>
            </p:extLst>
          </p:nvPr>
        </p:nvGraphicFramePr>
        <p:xfrm>
          <a:off x="107504" y="908720"/>
          <a:ext cx="7848872" cy="4040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6480720"/>
                <a:gridCol w="936104"/>
              </a:tblGrid>
              <a:tr h="196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910" marR="64910" marT="0" marB="0" anchor="ctr"/>
                </a:tc>
              </a:tr>
              <a:tr h="393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СРО ИОО необходимых информационных материалов для оформления уголков избирателей 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4910" marR="64910" marT="0" marB="0"/>
                </a:tc>
              </a:tr>
              <a:tr h="629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содействия СРО ИОО в реализации права предложения кандидатур для назначения в составы избирательных комиссий, в резерв составов участковых комиссий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64910" marR="64910" marT="0" marB="0"/>
                </a:tc>
              </a:tr>
              <a:tr h="827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совместных мероприятий избирательных комиссий и СРО ИОО по реализации проекта «Дорога на избирательный участок» в целях обеспечения максимального доступа в помещения для голосования избирателей с ограниченными физическими возможностями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–сентябрь</a:t>
                      </a:r>
                    </a:p>
                  </a:txBody>
                  <a:tcPr marL="64910" marR="64910" marT="0" marB="0"/>
                </a:tc>
              </a:tr>
              <a:tr h="1993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Обобщение практики работы избирательных комиссий при подготовке и проведении выборов: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оборудованию избирательных участков для голосования избирателей, являющихся инвалидами;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организации участия в голосовании избирателей, являющихся инвалидами, в помещениях для голосования и вне помещения для голосования избирательных участков;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информированию избирателей, являющихся инвалидами;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реализации проекта ЦИК России «Дорога на избирательный участок»;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 организации взаимодействия с СРО ИОО</a:t>
                      </a:r>
                    </a:p>
                  </a:txBody>
                  <a:tcPr marL="64910" marR="649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</a:t>
                      </a: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</a:p>
                  </a:txBody>
                  <a:tcPr marL="64910" marR="649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920880" cy="6267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СОСТАВ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рабочей </a:t>
            </a:r>
            <a:r>
              <a:rPr lang="ru-RU" sz="1600" b="1" dirty="0">
                <a:solidFill>
                  <a:srgbClr val="002060"/>
                </a:solidFill>
              </a:rPr>
              <a:t>группы по взаимодействию </a:t>
            </a:r>
            <a:r>
              <a:rPr lang="ru-RU" sz="1600" b="1" dirty="0" err="1">
                <a:solidFill>
                  <a:srgbClr val="002060"/>
                </a:solidFill>
              </a:rPr>
              <a:t>Слюдянской</a:t>
            </a:r>
            <a:r>
              <a:rPr lang="ru-RU" sz="1600" b="1" dirty="0">
                <a:solidFill>
                  <a:srgbClr val="002060"/>
                </a:solidFill>
              </a:rPr>
              <a:t> территориальной избирательной комиссии  с местными отделениями общественных организаций  инвалидов Иркутской области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u="sng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1500" u="sng" dirty="0">
                <a:solidFill>
                  <a:srgbClr val="002060"/>
                </a:solidFill>
              </a:rPr>
              <a:t>рабочей </a:t>
            </a:r>
            <a:r>
              <a:rPr lang="ru-RU" sz="1500" u="sng" dirty="0" smtClean="0">
                <a:solidFill>
                  <a:srgbClr val="002060"/>
                </a:solidFill>
              </a:rPr>
              <a:t>группы</a:t>
            </a:r>
            <a:r>
              <a:rPr lang="ru-RU" sz="1500" dirty="0" smtClean="0">
                <a:solidFill>
                  <a:srgbClr val="002060"/>
                </a:solidFill>
              </a:rPr>
              <a:t>    </a:t>
            </a:r>
            <a:r>
              <a:rPr lang="ru-RU" sz="1500" dirty="0" smtClean="0"/>
              <a:t>Лазарева </a:t>
            </a:r>
            <a:r>
              <a:rPr lang="ru-RU" sz="1500" dirty="0"/>
              <a:t>Наталья </a:t>
            </a:r>
            <a:r>
              <a:rPr lang="ru-RU" sz="1500" dirty="0" err="1"/>
              <a:t>Леонардовна</a:t>
            </a:r>
            <a:r>
              <a:rPr lang="ru-RU" sz="1500" dirty="0"/>
              <a:t>,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 заместитель </a:t>
            </a:r>
            <a:r>
              <a:rPr lang="ru-RU" sz="1500" dirty="0"/>
              <a:t>председателя  комиссии 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u="sng" dirty="0" smtClean="0">
                <a:solidFill>
                  <a:srgbClr val="002060"/>
                </a:solidFill>
              </a:rPr>
              <a:t>Секретарь рабочей </a:t>
            </a:r>
            <a:r>
              <a:rPr lang="ru-RU" sz="1500" u="sng" dirty="0">
                <a:solidFill>
                  <a:srgbClr val="002060"/>
                </a:solidFill>
              </a:rPr>
              <a:t>группы</a:t>
            </a:r>
            <a:r>
              <a:rPr lang="ru-RU" sz="1500" dirty="0"/>
              <a:t>	</a:t>
            </a:r>
            <a:r>
              <a:rPr lang="ru-RU" sz="1500" dirty="0" smtClean="0"/>
              <a:t>   </a:t>
            </a:r>
            <a:r>
              <a:rPr lang="ru-RU" sz="1500" dirty="0" err="1" smtClean="0"/>
              <a:t>Маюрова</a:t>
            </a:r>
            <a:r>
              <a:rPr lang="ru-RU" sz="1500" dirty="0" smtClean="0"/>
              <a:t> </a:t>
            </a:r>
            <a:r>
              <a:rPr lang="ru-RU" sz="1500" dirty="0"/>
              <a:t>Ольга Евгеньевна,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 член  </a:t>
            </a:r>
            <a:r>
              <a:rPr lang="ru-RU" sz="1500" dirty="0"/>
              <a:t>комиссии с правом решающего голоса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u="sng" dirty="0">
                <a:solidFill>
                  <a:srgbClr val="002060"/>
                </a:solidFill>
              </a:rPr>
              <a:t>Члены рабочей группы</a:t>
            </a:r>
            <a:r>
              <a:rPr lang="ru-RU" sz="1500" dirty="0"/>
              <a:t>	</a:t>
            </a:r>
            <a:r>
              <a:rPr lang="ru-RU" sz="1500" dirty="0" smtClean="0"/>
              <a:t>  </a:t>
            </a:r>
            <a:r>
              <a:rPr lang="ru-RU" sz="1500" dirty="0" smtClean="0"/>
              <a:t>Кривенко </a:t>
            </a:r>
            <a:r>
              <a:rPr lang="ru-RU" sz="1500" dirty="0"/>
              <a:t>Ольга Иннокентьевна,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председатель </a:t>
            </a:r>
            <a:r>
              <a:rPr lang="ru-RU" sz="1500" dirty="0" err="1"/>
              <a:t>Слюдянской</a:t>
            </a:r>
            <a:r>
              <a:rPr lang="ru-RU" sz="1500" dirty="0"/>
              <a:t> районной </a:t>
            </a:r>
            <a:r>
              <a:rPr lang="ru-RU" sz="1500" dirty="0" smtClean="0"/>
              <a:t>организации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Иркутской </a:t>
            </a:r>
            <a:r>
              <a:rPr lang="ru-RU" sz="1500" dirty="0"/>
              <a:t>областной организации </a:t>
            </a:r>
            <a:r>
              <a:rPr lang="ru-RU" sz="1500" dirty="0" smtClean="0"/>
              <a:t>общероссийской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общественной </a:t>
            </a:r>
            <a:r>
              <a:rPr lang="ru-RU" sz="1500" dirty="0"/>
              <a:t>организации Всероссийское общество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инвалидов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	</a:t>
            </a:r>
            <a:r>
              <a:rPr lang="ru-RU" sz="1500" dirty="0" smtClean="0"/>
              <a:t>                                  Усачева </a:t>
            </a:r>
            <a:r>
              <a:rPr lang="ru-RU" sz="1500" dirty="0"/>
              <a:t>Татьяна Николаевна,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директор </a:t>
            </a:r>
            <a:r>
              <a:rPr lang="ru-RU" sz="1500" dirty="0"/>
              <a:t>ОГКУ «Управление социальной защиты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населения </a:t>
            </a:r>
            <a:r>
              <a:rPr lang="ru-RU" sz="1500" dirty="0" smtClean="0"/>
              <a:t>по </a:t>
            </a:r>
            <a:r>
              <a:rPr lang="ru-RU" sz="1500" dirty="0" err="1" smtClean="0"/>
              <a:t>Слюдянскому</a:t>
            </a:r>
            <a:r>
              <a:rPr lang="ru-RU" sz="1500" dirty="0" smtClean="0"/>
              <a:t> </a:t>
            </a:r>
            <a:r>
              <a:rPr lang="ru-RU" sz="1500" dirty="0"/>
              <a:t>району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 </a:t>
            </a:r>
            <a:r>
              <a:rPr lang="ru-RU" sz="1500" dirty="0" smtClean="0"/>
              <a:t>                                                </a:t>
            </a:r>
            <a:r>
              <a:rPr lang="ru-RU" sz="1500" dirty="0" smtClean="0"/>
              <a:t>Коршунова </a:t>
            </a:r>
            <a:r>
              <a:rPr lang="ru-RU" sz="1500" dirty="0"/>
              <a:t>Татьяна Павловна, </a:t>
            </a:r>
            <a:endParaRPr lang="ru-RU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                                      </a:t>
            </a:r>
            <a:r>
              <a:rPr lang="ru-RU" sz="1500" dirty="0" smtClean="0"/>
              <a:t>член  </a:t>
            </a:r>
            <a:r>
              <a:rPr lang="ru-RU" sz="1500" dirty="0"/>
              <a:t>комиссии </a:t>
            </a:r>
            <a:r>
              <a:rPr lang="ru-RU" sz="1500" dirty="0" smtClean="0"/>
              <a:t>с </a:t>
            </a:r>
            <a:r>
              <a:rPr lang="ru-RU" sz="1500" dirty="0"/>
              <a:t>правом решающего голоса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48872" cy="64807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Реализация </a:t>
            </a:r>
            <a:r>
              <a:rPr lang="ru-RU" sz="2900" b="1" dirty="0">
                <a:solidFill>
                  <a:srgbClr val="002060"/>
                </a:solidFill>
              </a:rPr>
              <a:t>плана работы по обеспечению избирательных прав граждан с ограниченными возможностями </a:t>
            </a:r>
            <a:r>
              <a:rPr lang="ru-RU" sz="2900" b="1" dirty="0" err="1">
                <a:solidFill>
                  <a:srgbClr val="002060"/>
                </a:solidFill>
              </a:rPr>
              <a:t>Слюдянской</a:t>
            </a:r>
            <a:r>
              <a:rPr lang="ru-RU" sz="2900" b="1" dirty="0">
                <a:solidFill>
                  <a:srgbClr val="002060"/>
                </a:solidFill>
              </a:rPr>
              <a:t> ТИК осуществлялась по следующим основным направлениям: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работы по подготовке к единому дню голосования;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работы по уточнению сведений об избирателях, являющихся инвалидами;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информационно-разъяснительной работы, направленной на повышение правовой культуры избирателей, являющихся инвалидами;</a:t>
            </a:r>
          </a:p>
          <a:p>
            <a:r>
              <a:rPr lang="ru-RU" dirty="0" smtClean="0"/>
              <a:t>оборудование </a:t>
            </a:r>
            <a:r>
              <a:rPr lang="ru-RU" dirty="0"/>
              <a:t>избирательных участков и помещений для голосования;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взаимодействия Комиссии со </a:t>
            </a:r>
            <a:r>
              <a:rPr lang="ru-RU" dirty="0" err="1"/>
              <a:t>Слюдянским</a:t>
            </a:r>
            <a:r>
              <a:rPr lang="ru-RU" dirty="0"/>
              <a:t> отделением ИРО ОООИ;</a:t>
            </a:r>
          </a:p>
          <a:p>
            <a:r>
              <a:rPr lang="ru-RU" dirty="0" smtClean="0"/>
              <a:t>содействие </a:t>
            </a:r>
            <a:r>
              <a:rPr lang="ru-RU" dirty="0"/>
              <a:t>участковым избирательным комиссиям (далее – УИК) в обеспечении избирательных прав граждан, обобщение опыта работы избирательных комиссий </a:t>
            </a:r>
            <a:r>
              <a:rPr lang="ru-RU" dirty="0" err="1"/>
              <a:t>Слюдянского</a:t>
            </a:r>
            <a:r>
              <a:rPr lang="ru-RU" dirty="0"/>
              <a:t> района с избирателями, являющимися инвалидами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Взаимодействие </a:t>
            </a:r>
            <a:r>
              <a:rPr lang="ru-RU" dirty="0"/>
              <a:t>Комиссии со </a:t>
            </a:r>
            <a:r>
              <a:rPr lang="ru-RU" dirty="0" err="1"/>
              <a:t>Слюдянским</a:t>
            </a:r>
            <a:r>
              <a:rPr lang="ru-RU" dirty="0"/>
              <a:t> отделением ИРО ОООИ в 2016 году было продолжено.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соответствии с планом проведено два заседания рабочей группы по взаимодействию Комиссии со </a:t>
            </a:r>
            <a:r>
              <a:rPr lang="ru-RU" dirty="0" err="1"/>
              <a:t>Слюдянским</a:t>
            </a:r>
            <a:r>
              <a:rPr lang="ru-RU" dirty="0"/>
              <a:t> отделением ИРО ОООИ, на которых рассмотрены вопросы, связанные с проведением в Иркутской области выборов депутатов Государственной Думы Федерального Собрания Российской Федерации в единый день голосования 18 сентября 2016 года (далее – выборы), необходимостью ознакомления общественных организаций инвалидов с планом мероприятий Комиссии по подготовке к предстоящим выборам, законодательным регулированием избирательной кампании.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848872" cy="64807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700" dirty="0"/>
              <a:t>	</a:t>
            </a:r>
            <a:r>
              <a:rPr lang="ru-RU" sz="1700" dirty="0" smtClean="0"/>
              <a:t>В </a:t>
            </a:r>
            <a:r>
              <a:rPr lang="ru-RU" sz="1700" dirty="0"/>
              <a:t>отчетном периоде </a:t>
            </a:r>
            <a:r>
              <a:rPr lang="ru-RU" sz="1700" dirty="0" err="1"/>
              <a:t>Слюдянской</a:t>
            </a:r>
            <a:r>
              <a:rPr lang="ru-RU" sz="1700" dirty="0"/>
              <a:t> ТИК совместно с участковыми избирательными комиссиями (далее – УИК) была продолжена работа по уточнению сведений об избирателях, являющихся инвалидами. </a:t>
            </a:r>
          </a:p>
          <a:p>
            <a:pPr marL="0" indent="0" algn="just">
              <a:buNone/>
            </a:pPr>
            <a:r>
              <a:rPr lang="ru-RU" sz="1700" dirty="0"/>
              <a:t>	</a:t>
            </a:r>
            <a:r>
              <a:rPr lang="ru-RU" sz="1700" dirty="0" smtClean="0"/>
              <a:t>По </a:t>
            </a:r>
            <a:r>
              <a:rPr lang="ru-RU" sz="1700" dirty="0"/>
              <a:t>информации отделения Пенсионного фонда Российской Федерации по Иркутской области, по состоянию на 1 января 2016 года численность граждан, признанных инвалидами по </a:t>
            </a:r>
            <a:r>
              <a:rPr lang="ru-RU" sz="1700" dirty="0" err="1"/>
              <a:t>Слюдянскому</a:t>
            </a:r>
            <a:r>
              <a:rPr lang="ru-RU" sz="1700" dirty="0"/>
              <a:t> району, составляла 4256 человек, на 1 июля 2015 года – </a:t>
            </a:r>
            <a:r>
              <a:rPr lang="ru-RU" sz="1700" dirty="0" smtClean="0"/>
              <a:t>4201 </a:t>
            </a:r>
            <a:r>
              <a:rPr lang="ru-RU" sz="1700" dirty="0"/>
              <a:t>человека. </a:t>
            </a:r>
          </a:p>
          <a:p>
            <a:pPr marL="0" indent="0">
              <a:buNone/>
            </a:pPr>
            <a:r>
              <a:rPr lang="ru-RU" sz="1700" dirty="0" smtClean="0"/>
              <a:t>	На </a:t>
            </a:r>
            <a:r>
              <a:rPr lang="ru-RU" sz="1700" dirty="0"/>
              <a:t>1 июля 2015 года численность граждан, признанных инвалидами, составляла 4315 человек, из них </a:t>
            </a:r>
            <a:r>
              <a:rPr lang="ru-RU" sz="1700" dirty="0" smtClean="0"/>
              <a:t>инвалиды:</a:t>
            </a:r>
          </a:p>
          <a:p>
            <a:r>
              <a:rPr lang="ru-RU" sz="1700" dirty="0" smtClean="0"/>
              <a:t>1 </a:t>
            </a:r>
            <a:r>
              <a:rPr lang="ru-RU" sz="1700" dirty="0"/>
              <a:t>группы – </a:t>
            </a:r>
            <a:r>
              <a:rPr lang="ru-RU" sz="1700" dirty="0" smtClean="0"/>
              <a:t>416;</a:t>
            </a:r>
            <a:endParaRPr lang="ru-RU" sz="1700" dirty="0"/>
          </a:p>
          <a:p>
            <a:r>
              <a:rPr lang="ru-RU" sz="1700" dirty="0" smtClean="0"/>
              <a:t>2 </a:t>
            </a:r>
            <a:r>
              <a:rPr lang="ru-RU" sz="1700" dirty="0"/>
              <a:t>группы – </a:t>
            </a:r>
            <a:r>
              <a:rPr lang="ru-RU" sz="1700" dirty="0" smtClean="0"/>
              <a:t>1602</a:t>
            </a:r>
            <a:r>
              <a:rPr lang="ru-RU" sz="1700" dirty="0"/>
              <a:t>;</a:t>
            </a:r>
          </a:p>
          <a:p>
            <a:r>
              <a:rPr lang="ru-RU" sz="1700" dirty="0" smtClean="0"/>
              <a:t>3 </a:t>
            </a:r>
            <a:r>
              <a:rPr lang="ru-RU" sz="1700" dirty="0"/>
              <a:t>группы – </a:t>
            </a:r>
            <a:r>
              <a:rPr lang="ru-RU" sz="1700" dirty="0" smtClean="0"/>
              <a:t>2050; </a:t>
            </a:r>
          </a:p>
          <a:p>
            <a:r>
              <a:rPr lang="ru-RU" sz="1700" dirty="0" smtClean="0"/>
              <a:t>дети-инвалиды </a:t>
            </a:r>
            <a:r>
              <a:rPr lang="ru-RU" sz="1700" dirty="0"/>
              <a:t>247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dirty="0" smtClean="0"/>
              <a:t>	Данная </a:t>
            </a:r>
            <a:r>
              <a:rPr lang="ru-RU" sz="1700" dirty="0"/>
              <a:t>информация, представленная с учетом структуры территориальных органов Пенсионного фонда, была использована ТИК для проведения работы совместно с УИК по уточнению указанных сведений, в том числе по категориям инвалидности (слепые и слабовидящие, глухие и слабослышащие, с нарушениями функций опорно-двигательного аппарата), совместно с органами социальной защиты, муниципалитетами, а также местными общественными организациями инвалидов. На основании уточненных сведений определялись избиратели, имеющие намерение проголосовать в помещении для голосования либо вне помещения для голосования.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dirty="0" smtClean="0"/>
              <a:t>	По </a:t>
            </a:r>
            <a:r>
              <a:rPr lang="ru-RU" sz="1700" dirty="0"/>
              <a:t>данным </a:t>
            </a:r>
            <a:r>
              <a:rPr lang="ru-RU" sz="1700" dirty="0" err="1"/>
              <a:t>Слюдянской</a:t>
            </a:r>
            <a:r>
              <a:rPr lang="ru-RU" sz="1700" dirty="0"/>
              <a:t> ТИК, для участия в голосовании на  выборах депутатов Государственной Думы Федерального Собрания Российской Федерации в единый день голосования 18 сентября 2016 года в список избирателей Слюдянского района было включено </a:t>
            </a:r>
            <a:r>
              <a:rPr lang="ru-RU" sz="1700" dirty="0" smtClean="0"/>
              <a:t>3996 </a:t>
            </a:r>
            <a:r>
              <a:rPr lang="ru-RU" sz="1700" dirty="0"/>
              <a:t>инвалидов, из них по выявленной информации 124 имели категорию слепые и слабовидящие, глухие и слабослышащие, с нарушением функций опорно-двигательного аппарата.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0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48872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Слюдянской</a:t>
            </a:r>
            <a:r>
              <a:rPr lang="ru-RU" sz="1600" dirty="0" smtClean="0"/>
              <a:t> </a:t>
            </a:r>
            <a:r>
              <a:rPr lang="ru-RU" sz="1600" dirty="0"/>
              <a:t>ТИК нарабатывается  положительный опыт взаимодействия с местными отделениями общества инвалидов и социальными службами района по уточнению списков избирателей, являющихся инвалидами. Особую благодарность заслуживают работники службы социальной помощи на дому, поскольку инвалиды доверяют этим людям, именно через них подтверждая свое намерение проголосовать в помещении избирательного участка либо вне помещения. </a:t>
            </a:r>
          </a:p>
          <a:p>
            <a:pPr marL="0" indent="0" algn="just">
              <a:buNone/>
            </a:pPr>
            <a:r>
              <a:rPr lang="ru-RU" sz="1600" dirty="0" smtClean="0"/>
              <a:t>	Поскольку</a:t>
            </a:r>
            <a:r>
              <a:rPr lang="ru-RU" sz="1600" dirty="0" smtClean="0"/>
              <a:t>, вопрос уточнения у избирателя данных о его инвалидности и степени ограничения физических возможностей, является щепетильным и требует крайней степени корректности, именно местные отделения общества инвалидов г. </a:t>
            </a:r>
            <a:r>
              <a:rPr lang="ru-RU" sz="1600" dirty="0" err="1" smtClean="0"/>
              <a:t>Слюдянки</a:t>
            </a:r>
            <a:r>
              <a:rPr lang="ru-RU" sz="1600" dirty="0" smtClean="0"/>
              <a:t> и г. Байкальска играют роль социального посредника между ТИК и инвалидами.</a:t>
            </a:r>
            <a:endParaRPr lang="ru-RU" sz="1600" dirty="0"/>
          </a:p>
        </p:txBody>
      </p:sp>
      <p:pic>
        <p:nvPicPr>
          <p:cNvPr id="1026" name="Picture 2" descr="\\192.168.1.4\derekt_O\Стаценская Александра\Презентация\Заседание рабочей группы по взаимодействию Слюдянской ТИК с местными отделениями общественных организаций инвалидов Иркутской области\IMG_20150825_162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74994"/>
            <a:ext cx="4427984" cy="33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841776"/>
            <a:ext cx="7920880" cy="20162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 smtClean="0"/>
              <a:t>Одним </a:t>
            </a:r>
            <a:r>
              <a:rPr lang="ru-RU" sz="2100" dirty="0"/>
              <a:t>из основных источников информирования избирателей, являющихся инвалидами, являлся официальный сайт </a:t>
            </a:r>
            <a:r>
              <a:rPr lang="ru-RU" sz="2100" dirty="0" err="1"/>
              <a:t>Слюдянского</a:t>
            </a:r>
            <a:r>
              <a:rPr lang="ru-RU" sz="2100" dirty="0"/>
              <a:t> района, в разделе ТИК которого размещалась информация о подготовке, ходе избирательной кампании, времени и месте голосования, порядке голосования вне помещения для голосования, основных избирательных действиях, сведения о кандидатах,  политических партиях, участвующих в выборах. Указанный сайт адаптирован для слабовидящих, дополнительная информация для избирателей с ограниченными возможностями представлялась также в разделе «Равные права – равные возможности».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Информационно-разъяснительная деятельность ТИК среди избирателей, являющихся инвалидами, была направлена на обеспечение доступности информации о выборах для инвалидов и повышение их правовой культуры.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3540" r="5361" b="43290"/>
          <a:stretch/>
        </p:blipFill>
        <p:spPr bwMode="auto">
          <a:xfrm>
            <a:off x="107504" y="984216"/>
            <a:ext cx="7920880" cy="374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</TotalTime>
  <Words>1084</Words>
  <Application>Microsoft Office PowerPoint</Application>
  <PresentationFormat>Экран (4:3)</PresentationFormat>
  <Paragraphs>213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Стаценская Александра Игоревна</dc:creator>
  <cp:lastModifiedBy>Лазарева Наталья Леонардовна</cp:lastModifiedBy>
  <cp:revision>19</cp:revision>
  <dcterms:created xsi:type="dcterms:W3CDTF">2016-10-12T00:24:44Z</dcterms:created>
  <dcterms:modified xsi:type="dcterms:W3CDTF">2016-10-14T02:31:39Z</dcterms:modified>
</cp:coreProperties>
</file>