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79" r:id="rId10"/>
    <p:sldId id="283" r:id="rId11"/>
    <p:sldId id="265" r:id="rId12"/>
    <p:sldId id="266" r:id="rId13"/>
    <p:sldId id="267" r:id="rId14"/>
    <p:sldId id="280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DDC1F-7F07-4191-86D9-33A9F9BBA10D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C7346A5-8C3A-4C9C-B7A3-DCAA0CD4F515}">
      <dgm:prSet phldrT="[Текст]" custT="1"/>
      <dgm:spPr>
        <a:xfrm rot="10800000">
          <a:off x="0" y="639287"/>
          <a:ext cx="8229600" cy="717135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dirty="0" smtClean="0">
              <a:latin typeface="Calibri"/>
              <a:ea typeface="+mn-ea"/>
              <a:cs typeface="+mn-cs"/>
            </a:rPr>
            <a:t>Найти партнеров </a:t>
          </a:r>
        </a:p>
        <a:p>
          <a:r>
            <a:rPr lang="ru-RU" sz="1200" dirty="0" smtClean="0">
              <a:latin typeface="Calibri"/>
              <a:ea typeface="+mn-ea"/>
              <a:cs typeface="+mn-cs"/>
            </a:rPr>
            <a:t>(</a:t>
          </a:r>
          <a:r>
            <a:rPr lang="ru-RU" sz="1400" dirty="0" smtClean="0">
              <a:latin typeface="Calibri"/>
              <a:ea typeface="+mn-ea"/>
              <a:cs typeface="+mn-cs"/>
            </a:rPr>
            <a:t>Предпринимателей/ организации/граждан  для трудового или имущественного взноса</a:t>
          </a:r>
          <a:r>
            <a:rPr lang="ru-RU" sz="1200" dirty="0" smtClean="0">
              <a:latin typeface="Calibri"/>
              <a:ea typeface="+mn-ea"/>
              <a:cs typeface="+mn-cs"/>
            </a:rPr>
            <a:t>)</a:t>
          </a:r>
          <a:endParaRPr lang="ru-RU" sz="1200" dirty="0">
            <a:latin typeface="Calibri"/>
            <a:ea typeface="+mn-ea"/>
            <a:cs typeface="+mn-cs"/>
          </a:endParaRPr>
        </a:p>
      </dgm:t>
    </dgm:pt>
    <dgm:pt modelId="{D16B6AE3-3322-4072-B251-CD7DA116C0DD}" type="parTrans" cxnId="{11AC9FD4-E001-4EF9-A72E-F346A44B9B94}">
      <dgm:prSet/>
      <dgm:spPr/>
      <dgm:t>
        <a:bodyPr/>
        <a:lstStyle/>
        <a:p>
          <a:endParaRPr lang="ru-RU"/>
        </a:p>
      </dgm:t>
    </dgm:pt>
    <dgm:pt modelId="{0053421A-006B-41FB-AB31-8ACBDC6B5368}" type="sibTrans" cxnId="{11AC9FD4-E001-4EF9-A72E-F346A44B9B94}">
      <dgm:prSet/>
      <dgm:spPr/>
      <dgm:t>
        <a:bodyPr/>
        <a:lstStyle/>
        <a:p>
          <a:endParaRPr lang="ru-RU"/>
        </a:p>
      </dgm:t>
    </dgm:pt>
    <dgm:pt modelId="{FFFA2A81-6F01-4604-B5F2-7D8115AE4965}">
      <dgm:prSet phldrT="[Текст]" custT="1"/>
      <dgm:spPr>
        <a:xfrm rot="10800000">
          <a:off x="0" y="1350149"/>
          <a:ext cx="8229600" cy="850633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dirty="0" smtClean="0">
              <a:latin typeface="Calibri"/>
              <a:ea typeface="+mn-ea"/>
              <a:cs typeface="+mn-cs"/>
            </a:rPr>
            <a:t>Провести переговоры с собственником имущества</a:t>
          </a:r>
          <a:r>
            <a:rPr lang="ru-RU" sz="1600" dirty="0" smtClean="0">
              <a:latin typeface="Calibri"/>
              <a:ea typeface="+mn-ea"/>
              <a:cs typeface="+mn-cs"/>
            </a:rPr>
            <a:t> </a:t>
          </a:r>
        </a:p>
        <a:p>
          <a:r>
            <a:rPr lang="ru-RU" sz="1200" dirty="0" smtClean="0">
              <a:latin typeface="Calibri"/>
              <a:ea typeface="+mn-ea"/>
              <a:cs typeface="+mn-cs"/>
            </a:rPr>
            <a:t>(</a:t>
          </a:r>
          <a:r>
            <a:rPr lang="ru-RU" sz="1400" dirty="0" smtClean="0">
              <a:latin typeface="Calibri"/>
              <a:ea typeface="+mn-ea"/>
              <a:cs typeface="+mn-cs"/>
            </a:rPr>
            <a:t>здание/</a:t>
          </a:r>
          <a:r>
            <a:rPr lang="ru-RU" sz="1400" dirty="0" err="1" smtClean="0">
              <a:latin typeface="Calibri"/>
              <a:ea typeface="+mn-ea"/>
              <a:cs typeface="+mn-cs"/>
            </a:rPr>
            <a:t>зем.участок</a:t>
          </a:r>
          <a:r>
            <a:rPr lang="ru-RU" sz="1400" dirty="0" smtClean="0">
              <a:latin typeface="Calibri"/>
              <a:ea typeface="+mn-ea"/>
              <a:cs typeface="+mn-cs"/>
            </a:rPr>
            <a:t> на котором будет реализован проект – </a:t>
          </a:r>
          <a:r>
            <a:rPr lang="ru-RU" sz="1400" dirty="0" err="1" smtClean="0">
              <a:latin typeface="Calibri"/>
              <a:ea typeface="+mn-ea"/>
              <a:cs typeface="+mn-cs"/>
            </a:rPr>
            <a:t>д.б</a:t>
          </a:r>
          <a:r>
            <a:rPr lang="ru-RU" sz="1400" dirty="0" smtClean="0">
              <a:latin typeface="Calibri"/>
              <a:ea typeface="+mn-ea"/>
              <a:cs typeface="+mn-cs"/>
            </a:rPr>
            <a:t>. в собственности /пользовании </a:t>
          </a:r>
          <a:r>
            <a:rPr lang="ru-RU" sz="1400" smtClean="0">
              <a:latin typeface="Calibri"/>
              <a:ea typeface="+mn-ea"/>
              <a:cs typeface="+mn-cs"/>
            </a:rPr>
            <a:t>у МО</a:t>
          </a:r>
          <a:r>
            <a:rPr lang="ru-RU" sz="1200" smtClean="0">
              <a:latin typeface="Calibri"/>
              <a:ea typeface="+mn-ea"/>
              <a:cs typeface="+mn-cs"/>
            </a:rPr>
            <a:t>)</a:t>
          </a:r>
          <a:endParaRPr lang="ru-RU" sz="1200" dirty="0">
            <a:latin typeface="Calibri"/>
            <a:ea typeface="+mn-ea"/>
            <a:cs typeface="+mn-cs"/>
          </a:endParaRPr>
        </a:p>
      </dgm:t>
    </dgm:pt>
    <dgm:pt modelId="{87DA7492-EA6A-44B3-B85D-F847A01FF9A4}" type="parTrans" cxnId="{F72F9FEB-FB01-4D40-8E72-BAC469CADAE9}">
      <dgm:prSet/>
      <dgm:spPr/>
      <dgm:t>
        <a:bodyPr/>
        <a:lstStyle/>
        <a:p>
          <a:endParaRPr lang="ru-RU"/>
        </a:p>
      </dgm:t>
    </dgm:pt>
    <dgm:pt modelId="{C597AF70-3723-4628-9026-3982BEDC6C7C}" type="sibTrans" cxnId="{F72F9FEB-FB01-4D40-8E72-BAC469CADAE9}">
      <dgm:prSet/>
      <dgm:spPr/>
      <dgm:t>
        <a:bodyPr/>
        <a:lstStyle/>
        <a:p>
          <a:endParaRPr lang="ru-RU"/>
        </a:p>
      </dgm:t>
    </dgm:pt>
    <dgm:pt modelId="{D2127AB9-B8E5-46F2-AE3C-B8DA61947F04}">
      <dgm:prSet phldrT="[Текст]" custT="1"/>
      <dgm:spPr>
        <a:xfrm rot="10800000">
          <a:off x="0" y="2203200"/>
          <a:ext cx="8229600" cy="643240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dirty="0" smtClean="0">
              <a:latin typeface="Calibri"/>
              <a:ea typeface="+mn-ea"/>
              <a:cs typeface="+mn-cs"/>
            </a:rPr>
            <a:t>Собрать подписи или собрание граждан </a:t>
          </a:r>
          <a:r>
            <a:rPr lang="ru-RU" sz="1600" b="0" dirty="0" smtClean="0">
              <a:latin typeface="Calibri"/>
              <a:ea typeface="+mn-ea"/>
              <a:cs typeface="+mn-cs"/>
            </a:rPr>
            <a:t>(с не </a:t>
          </a:r>
          <a:r>
            <a:rPr lang="en-US" sz="1600" b="0" dirty="0" smtClean="0">
              <a:latin typeface="Calibri"/>
              <a:ea typeface="+mn-ea"/>
              <a:cs typeface="+mn-cs"/>
            </a:rPr>
            <a:t>&lt;</a:t>
          </a:r>
          <a:r>
            <a:rPr lang="ru-RU" sz="1600" b="0" dirty="0" smtClean="0">
              <a:latin typeface="Calibri"/>
              <a:ea typeface="+mn-ea"/>
              <a:cs typeface="+mn-cs"/>
            </a:rPr>
            <a:t>0,1% граждан, проживающих в МО</a:t>
          </a:r>
          <a:r>
            <a:rPr lang="ru-RU" sz="1600" b="1" dirty="0" smtClean="0">
              <a:latin typeface="Calibri"/>
              <a:ea typeface="+mn-ea"/>
              <a:cs typeface="+mn-cs"/>
            </a:rPr>
            <a:t>)  </a:t>
          </a:r>
          <a:endParaRPr lang="ru-RU" sz="1600" dirty="0">
            <a:latin typeface="Calibri"/>
            <a:ea typeface="+mn-ea"/>
            <a:cs typeface="+mn-cs"/>
          </a:endParaRPr>
        </a:p>
      </dgm:t>
    </dgm:pt>
    <dgm:pt modelId="{AA3783F0-3DBB-46DE-AD9F-E94AD577743C}" type="parTrans" cxnId="{852B906C-92B6-4910-9EB1-2C48EAC8B8B9}">
      <dgm:prSet/>
      <dgm:spPr/>
      <dgm:t>
        <a:bodyPr/>
        <a:lstStyle/>
        <a:p>
          <a:endParaRPr lang="ru-RU"/>
        </a:p>
      </dgm:t>
    </dgm:pt>
    <dgm:pt modelId="{09988552-261B-4F50-98E2-DA0884E9B74C}" type="sibTrans" cxnId="{852B906C-92B6-4910-9EB1-2C48EAC8B8B9}">
      <dgm:prSet/>
      <dgm:spPr/>
      <dgm:t>
        <a:bodyPr/>
        <a:lstStyle/>
        <a:p>
          <a:endParaRPr lang="ru-RU"/>
        </a:p>
      </dgm:t>
    </dgm:pt>
    <dgm:pt modelId="{0965AADD-BAB8-4C6E-BD6C-CA92EEE0115E}">
      <dgm:prSet custT="1"/>
      <dgm:spPr>
        <a:xfrm rot="10800000">
          <a:off x="0" y="2831477"/>
          <a:ext cx="8229600" cy="643240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dirty="0" smtClean="0">
              <a:latin typeface="Calibri"/>
              <a:ea typeface="+mn-ea"/>
              <a:cs typeface="+mn-cs"/>
            </a:rPr>
            <a:t>Начать сбор инициативных платежей на счет инициатора </a:t>
          </a:r>
          <a:r>
            <a:rPr lang="ru-RU" sz="1600" b="1" smtClean="0">
              <a:latin typeface="Calibri"/>
              <a:ea typeface="+mn-ea"/>
              <a:cs typeface="+mn-cs"/>
            </a:rPr>
            <a:t>до </a:t>
          </a:r>
          <a:r>
            <a:rPr lang="ru-RU" sz="1600" b="1" smtClean="0">
              <a:solidFill>
                <a:srgbClr val="C00000"/>
              </a:solidFill>
              <a:latin typeface="Calibri"/>
              <a:ea typeface="+mn-ea"/>
              <a:cs typeface="+mn-cs"/>
            </a:rPr>
            <a:t>10 </a:t>
          </a:r>
          <a:r>
            <a:rPr lang="ru-RU" sz="1600" b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октября</a:t>
          </a:r>
          <a:endParaRPr lang="ru-RU" sz="1600" b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4A3E78EA-DB49-4EC8-9163-7A701C3291FD}" type="parTrans" cxnId="{931153AE-D7F3-4211-8477-81F83B4F37F9}">
      <dgm:prSet/>
      <dgm:spPr/>
      <dgm:t>
        <a:bodyPr/>
        <a:lstStyle/>
        <a:p>
          <a:endParaRPr lang="ru-RU"/>
        </a:p>
      </dgm:t>
    </dgm:pt>
    <dgm:pt modelId="{63FF3025-0F90-404E-899A-F527424063DE}" type="sibTrans" cxnId="{931153AE-D7F3-4211-8477-81F83B4F37F9}">
      <dgm:prSet/>
      <dgm:spPr/>
      <dgm:t>
        <a:bodyPr/>
        <a:lstStyle/>
        <a:p>
          <a:endParaRPr lang="ru-RU"/>
        </a:p>
      </dgm:t>
    </dgm:pt>
    <dgm:pt modelId="{673B4F9E-A6BF-4AEB-9644-11BF09C91399}">
      <dgm:prSet custT="1"/>
      <dgm:spPr>
        <a:xfrm>
          <a:off x="0" y="4105410"/>
          <a:ext cx="8229600" cy="418231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dirty="0" smtClean="0">
              <a:latin typeface="Calibri"/>
              <a:ea typeface="+mn-ea"/>
              <a:cs typeface="+mn-cs"/>
            </a:rPr>
            <a:t>Инициатору перечислить в бюджет Инициативный платеж  </a:t>
          </a:r>
          <a:r>
            <a:rPr lang="ru-RU" sz="1600" b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с</a:t>
          </a:r>
          <a:r>
            <a:rPr lang="ru-RU" sz="1600" b="1" dirty="0" smtClean="0">
              <a:latin typeface="Calibri"/>
              <a:ea typeface="+mn-ea"/>
              <a:cs typeface="+mn-cs"/>
            </a:rPr>
            <a:t> </a:t>
          </a:r>
          <a:r>
            <a:rPr lang="ru-RU" sz="1600" b="1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25 сентября </a:t>
          </a:r>
          <a:r>
            <a:rPr lang="ru-RU" sz="1600" b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по 10 октября</a:t>
          </a:r>
          <a:endParaRPr lang="ru-RU" sz="1600" b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C68F9AE5-A8E7-4E5D-A714-C0CDCBD60379}" type="parTrans" cxnId="{F56CB55E-33F4-4035-95CF-7EAC22B49FAF}">
      <dgm:prSet/>
      <dgm:spPr/>
      <dgm:t>
        <a:bodyPr/>
        <a:lstStyle/>
        <a:p>
          <a:endParaRPr lang="ru-RU"/>
        </a:p>
      </dgm:t>
    </dgm:pt>
    <dgm:pt modelId="{2357B894-12BD-463E-9F5B-4435F1F00165}" type="sibTrans" cxnId="{F56CB55E-33F4-4035-95CF-7EAC22B49FAF}">
      <dgm:prSet/>
      <dgm:spPr/>
      <dgm:t>
        <a:bodyPr/>
        <a:lstStyle/>
        <a:p>
          <a:endParaRPr lang="ru-RU"/>
        </a:p>
      </dgm:t>
    </dgm:pt>
    <dgm:pt modelId="{853C65BF-2FF7-40DD-835B-EFAFBED2C635}">
      <dgm:prSet phldrT="[Текст]" custT="1"/>
      <dgm:spPr>
        <a:xfrm rot="10800000">
          <a:off x="0" y="3468443"/>
          <a:ext cx="8229600" cy="643240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dirty="0" smtClean="0">
              <a:latin typeface="Calibri"/>
              <a:ea typeface="+mn-ea"/>
              <a:cs typeface="+mn-cs"/>
            </a:rPr>
            <a:t>Подать нам заявку с документами </a:t>
          </a:r>
          <a:r>
            <a:rPr lang="ru-RU" sz="1600" b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с </a:t>
          </a:r>
          <a:r>
            <a:rPr lang="ru-RU" sz="1600" b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19 </a:t>
          </a:r>
          <a:r>
            <a:rPr lang="ru-RU" sz="1600" b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июля до 20 августа</a:t>
          </a:r>
        </a:p>
        <a:p>
          <a:r>
            <a:rPr lang="ru-RU" sz="1200" dirty="0" smtClean="0">
              <a:latin typeface="Calibri"/>
              <a:ea typeface="+mn-ea"/>
              <a:cs typeface="+mn-cs"/>
            </a:rPr>
            <a:t>(лично и на эл. почта </a:t>
          </a:r>
          <a:r>
            <a:rPr lang="en-US" sz="1200" dirty="0" smtClean="0">
              <a:latin typeface="Calibri"/>
              <a:ea typeface="+mn-ea"/>
              <a:cs typeface="+mn-cs"/>
            </a:rPr>
            <a:t>saldusheva_av@sludyanka.ru</a:t>
          </a:r>
          <a:r>
            <a:rPr lang="ru-RU" sz="1200" dirty="0" smtClean="0">
              <a:latin typeface="Calibri"/>
              <a:ea typeface="+mn-ea"/>
              <a:cs typeface="+mn-cs"/>
            </a:rPr>
            <a:t> тел. 51-2-05, доб.115,136)</a:t>
          </a:r>
          <a:endParaRPr lang="ru-RU" sz="1200" b="1" dirty="0">
            <a:latin typeface="Calibri"/>
            <a:ea typeface="+mn-ea"/>
            <a:cs typeface="+mn-cs"/>
          </a:endParaRPr>
        </a:p>
      </dgm:t>
    </dgm:pt>
    <dgm:pt modelId="{6573EA92-4072-4F0E-99CC-2918843E144C}" type="parTrans" cxnId="{1C9138ED-3384-442F-A171-354D87474055}">
      <dgm:prSet/>
      <dgm:spPr/>
      <dgm:t>
        <a:bodyPr/>
        <a:lstStyle/>
        <a:p>
          <a:endParaRPr lang="ru-RU"/>
        </a:p>
      </dgm:t>
    </dgm:pt>
    <dgm:pt modelId="{62E386CD-4920-45AA-8A5A-13551D4BD231}" type="sibTrans" cxnId="{1C9138ED-3384-442F-A171-354D87474055}">
      <dgm:prSet/>
      <dgm:spPr/>
      <dgm:t>
        <a:bodyPr/>
        <a:lstStyle/>
        <a:p>
          <a:endParaRPr lang="ru-RU"/>
        </a:p>
      </dgm:t>
    </dgm:pt>
    <dgm:pt modelId="{EE3C69E0-2587-4215-A5CD-6431DC79B881}">
      <dgm:prSet phldrT="[Текст]" custT="1"/>
      <dgm:spPr>
        <a:xfrm rot="10800000">
          <a:off x="0" y="2320"/>
          <a:ext cx="8229600" cy="643240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smtClean="0">
              <a:latin typeface="Calibri"/>
              <a:ea typeface="+mn-ea"/>
              <a:cs typeface="+mn-cs"/>
            </a:rPr>
            <a:t>Придумать проект</a:t>
          </a:r>
        </a:p>
        <a:p>
          <a:r>
            <a:rPr lang="ru-RU" sz="1200" b="0" smtClean="0">
              <a:latin typeface="Calibri"/>
              <a:ea typeface="+mn-ea"/>
              <a:cs typeface="+mn-cs"/>
            </a:rPr>
            <a:t>(</a:t>
          </a:r>
          <a:r>
            <a:rPr lang="ru-RU" sz="1400" b="0" smtClean="0">
              <a:latin typeface="Calibri"/>
              <a:ea typeface="+mn-ea"/>
              <a:cs typeface="+mn-cs"/>
            </a:rPr>
            <a:t>от НКО, МАУ или группой граждан от 3-х лиц старше 16 лет с пропиской СР)</a:t>
          </a:r>
          <a:endParaRPr lang="ru-RU" sz="1200" b="0" dirty="0">
            <a:latin typeface="Calibri"/>
            <a:ea typeface="+mn-ea"/>
            <a:cs typeface="+mn-cs"/>
          </a:endParaRPr>
        </a:p>
      </dgm:t>
    </dgm:pt>
    <dgm:pt modelId="{A365105A-DAF4-40D9-BEF4-37DB1ABE46D8}" type="sibTrans" cxnId="{C0741FA1-9169-43C5-8091-34E83526E3FD}">
      <dgm:prSet/>
      <dgm:spPr/>
      <dgm:t>
        <a:bodyPr/>
        <a:lstStyle/>
        <a:p>
          <a:endParaRPr lang="ru-RU"/>
        </a:p>
      </dgm:t>
    </dgm:pt>
    <dgm:pt modelId="{BE90F4AA-8259-4A50-A018-67ABFA205A77}" type="parTrans" cxnId="{C0741FA1-9169-43C5-8091-34E83526E3FD}">
      <dgm:prSet/>
      <dgm:spPr/>
      <dgm:t>
        <a:bodyPr/>
        <a:lstStyle/>
        <a:p>
          <a:endParaRPr lang="ru-RU"/>
        </a:p>
      </dgm:t>
    </dgm:pt>
    <dgm:pt modelId="{9BD47EBE-4F28-4DB1-8076-FF63A802AF04}" type="pres">
      <dgm:prSet presAssocID="{1BBDDC1F-7F07-4191-86D9-33A9F9BBA1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A80355-D68D-4140-B0DD-A1AC83AB83F6}" type="pres">
      <dgm:prSet presAssocID="{673B4F9E-A6BF-4AEB-9644-11BF09C91399}" presName="boxAndChildren" presStyleCnt="0"/>
      <dgm:spPr/>
      <dgm:t>
        <a:bodyPr/>
        <a:lstStyle/>
        <a:p>
          <a:endParaRPr lang="ru-RU"/>
        </a:p>
      </dgm:t>
    </dgm:pt>
    <dgm:pt modelId="{84263229-96C3-40F6-B21F-697C9F1A496B}" type="pres">
      <dgm:prSet presAssocID="{673B4F9E-A6BF-4AEB-9644-11BF09C91399}" presName="parentTextBox" presStyleLbl="node1" presStyleIdx="0" presStyleCnt="7" custScaleY="121859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2811019-0A47-428C-B1E4-14E3AB80AE49}" type="pres">
      <dgm:prSet presAssocID="{62E386CD-4920-45AA-8A5A-13551D4BD231}" presName="sp" presStyleCnt="0"/>
      <dgm:spPr/>
      <dgm:t>
        <a:bodyPr/>
        <a:lstStyle/>
        <a:p>
          <a:endParaRPr lang="ru-RU"/>
        </a:p>
      </dgm:t>
    </dgm:pt>
    <dgm:pt modelId="{1CA7C261-2A9D-485B-9472-77BCC23F2F29}" type="pres">
      <dgm:prSet presAssocID="{853C65BF-2FF7-40DD-835B-EFAFBED2C635}" presName="arrowAndChildren" presStyleCnt="0"/>
      <dgm:spPr/>
      <dgm:t>
        <a:bodyPr/>
        <a:lstStyle/>
        <a:p>
          <a:endParaRPr lang="ru-RU"/>
        </a:p>
      </dgm:t>
    </dgm:pt>
    <dgm:pt modelId="{C3D5C947-0993-4CC2-89C7-868822A07710}" type="pres">
      <dgm:prSet presAssocID="{853C65BF-2FF7-40DD-835B-EFAFBED2C635}" presName="parentTextArrow" presStyleLbl="node1" presStyleIdx="1" presStyleCnt="7" custScaleX="99749" custScaleY="125168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C9D09EB6-CEB4-4B12-B55E-793A7317CEE7}" type="pres">
      <dgm:prSet presAssocID="{63FF3025-0F90-404E-899A-F527424063DE}" presName="sp" presStyleCnt="0"/>
      <dgm:spPr/>
      <dgm:t>
        <a:bodyPr/>
        <a:lstStyle/>
        <a:p>
          <a:endParaRPr lang="ru-RU"/>
        </a:p>
      </dgm:t>
    </dgm:pt>
    <dgm:pt modelId="{995EC13D-3AA7-4A4C-80FC-0DB6773BB3D1}" type="pres">
      <dgm:prSet presAssocID="{0965AADD-BAB8-4C6E-BD6C-CA92EEE0115E}" presName="arrowAndChildren" presStyleCnt="0"/>
      <dgm:spPr/>
      <dgm:t>
        <a:bodyPr/>
        <a:lstStyle/>
        <a:p>
          <a:endParaRPr lang="ru-RU"/>
        </a:p>
      </dgm:t>
    </dgm:pt>
    <dgm:pt modelId="{94E4A307-8D6E-4048-ACD9-46E9513FF5C0}" type="pres">
      <dgm:prSet presAssocID="{0965AADD-BAB8-4C6E-BD6C-CA92EEE0115E}" presName="parentTextArrow" presStyleLbl="node1" presStyleIdx="2" presStyleCnt="7" custScaleY="118453" custLinFactNeighborX="1201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21BAA9F8-7D4B-4343-AFA2-ED9B23A2271D}" type="pres">
      <dgm:prSet presAssocID="{09988552-261B-4F50-98E2-DA0884E9B74C}" presName="sp" presStyleCnt="0"/>
      <dgm:spPr/>
      <dgm:t>
        <a:bodyPr/>
        <a:lstStyle/>
        <a:p>
          <a:endParaRPr lang="ru-RU"/>
        </a:p>
      </dgm:t>
    </dgm:pt>
    <dgm:pt modelId="{F9FD6E3C-C329-4E57-9FBE-ECFEF5159D7B}" type="pres">
      <dgm:prSet presAssocID="{D2127AB9-B8E5-46F2-AE3C-B8DA61947F04}" presName="arrowAndChildren" presStyleCnt="0"/>
      <dgm:spPr/>
      <dgm:t>
        <a:bodyPr/>
        <a:lstStyle/>
        <a:p>
          <a:endParaRPr lang="ru-RU"/>
        </a:p>
      </dgm:t>
    </dgm:pt>
    <dgm:pt modelId="{821EC254-6461-45B0-9698-AC85A2BDD389}" type="pres">
      <dgm:prSet presAssocID="{D2127AB9-B8E5-46F2-AE3C-B8DA61947F04}" presName="parentTextArrow" presStyleLbl="node1" presStyleIdx="3" presStyleCnt="7" custScaleY="117268" custLinFactNeighborY="1351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65946A61-023E-49B6-AF8F-66E127C88408}" type="pres">
      <dgm:prSet presAssocID="{C597AF70-3723-4628-9026-3982BEDC6C7C}" presName="sp" presStyleCnt="0"/>
      <dgm:spPr/>
      <dgm:t>
        <a:bodyPr/>
        <a:lstStyle/>
        <a:p>
          <a:endParaRPr lang="ru-RU"/>
        </a:p>
      </dgm:t>
    </dgm:pt>
    <dgm:pt modelId="{36B998A2-756A-4272-877F-B184BF13E68C}" type="pres">
      <dgm:prSet presAssocID="{FFFA2A81-6F01-4604-B5F2-7D8115AE4965}" presName="arrowAndChildren" presStyleCnt="0"/>
      <dgm:spPr/>
      <dgm:t>
        <a:bodyPr/>
        <a:lstStyle/>
        <a:p>
          <a:endParaRPr lang="ru-RU"/>
        </a:p>
      </dgm:t>
    </dgm:pt>
    <dgm:pt modelId="{5C7C7970-6864-4AB6-85A0-399F6DE6F8AA}" type="pres">
      <dgm:prSet presAssocID="{FFFA2A81-6F01-4604-B5F2-7D8115AE4965}" presName="parentTextArrow" presStyleLbl="node1" presStyleIdx="4" presStyleCnt="7" custScaleY="132242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84FF54AB-AC2A-4954-A589-16758560AF8D}" type="pres">
      <dgm:prSet presAssocID="{0053421A-006B-41FB-AB31-8ACBDC6B5368}" presName="sp" presStyleCnt="0"/>
      <dgm:spPr/>
      <dgm:t>
        <a:bodyPr/>
        <a:lstStyle/>
        <a:p>
          <a:endParaRPr lang="ru-RU"/>
        </a:p>
      </dgm:t>
    </dgm:pt>
    <dgm:pt modelId="{DDD14E0E-4F0D-4A15-B407-0FEB1FB1BDDA}" type="pres">
      <dgm:prSet presAssocID="{7C7346A5-8C3A-4C9C-B7A3-DCAA0CD4F515}" presName="arrowAndChildren" presStyleCnt="0"/>
      <dgm:spPr/>
      <dgm:t>
        <a:bodyPr/>
        <a:lstStyle/>
        <a:p>
          <a:endParaRPr lang="ru-RU"/>
        </a:p>
      </dgm:t>
    </dgm:pt>
    <dgm:pt modelId="{26FE2AA7-5D22-49C0-A6CC-9B3E0F3BA968}" type="pres">
      <dgm:prSet presAssocID="{7C7346A5-8C3A-4C9C-B7A3-DCAA0CD4F515}" presName="parentTextArrow" presStyleLbl="node1" presStyleIdx="5" presStyleCnt="7" custScaleX="99749" custScaleY="137692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E37B1B9A-F798-4C2E-A029-DF233E7770D4}" type="pres">
      <dgm:prSet presAssocID="{A365105A-DAF4-40D9-BEF4-37DB1ABE46D8}" presName="sp" presStyleCnt="0"/>
      <dgm:spPr/>
      <dgm:t>
        <a:bodyPr/>
        <a:lstStyle/>
        <a:p>
          <a:endParaRPr lang="ru-RU"/>
        </a:p>
      </dgm:t>
    </dgm:pt>
    <dgm:pt modelId="{FF6A5B74-C391-4D0B-B520-B95C390AA6BE}" type="pres">
      <dgm:prSet presAssocID="{EE3C69E0-2587-4215-A5CD-6431DC79B881}" presName="arrowAndChildren" presStyleCnt="0"/>
      <dgm:spPr/>
      <dgm:t>
        <a:bodyPr/>
        <a:lstStyle/>
        <a:p>
          <a:endParaRPr lang="ru-RU"/>
        </a:p>
      </dgm:t>
    </dgm:pt>
    <dgm:pt modelId="{4E9DF733-0B3B-4A6E-A910-D606B3956D65}" type="pres">
      <dgm:prSet presAssocID="{EE3C69E0-2587-4215-A5CD-6431DC79B881}" presName="parentTextArrow" presStyleLbl="node1" presStyleIdx="6" presStyleCnt="7" custScaleX="100000" custScaleY="138313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</dgm:ptLst>
  <dgm:cxnLst>
    <dgm:cxn modelId="{852B906C-92B6-4910-9EB1-2C48EAC8B8B9}" srcId="{1BBDDC1F-7F07-4191-86D9-33A9F9BBA10D}" destId="{D2127AB9-B8E5-46F2-AE3C-B8DA61947F04}" srcOrd="3" destOrd="0" parTransId="{AA3783F0-3DBB-46DE-AD9F-E94AD577743C}" sibTransId="{09988552-261B-4F50-98E2-DA0884E9B74C}"/>
    <dgm:cxn modelId="{1C9138ED-3384-442F-A171-354D87474055}" srcId="{1BBDDC1F-7F07-4191-86D9-33A9F9BBA10D}" destId="{853C65BF-2FF7-40DD-835B-EFAFBED2C635}" srcOrd="5" destOrd="0" parTransId="{6573EA92-4072-4F0E-99CC-2918843E144C}" sibTransId="{62E386CD-4920-45AA-8A5A-13551D4BD231}"/>
    <dgm:cxn modelId="{E89D5B00-20D5-4B31-9869-E631D34CDC67}" type="presOf" srcId="{D2127AB9-B8E5-46F2-AE3C-B8DA61947F04}" destId="{821EC254-6461-45B0-9698-AC85A2BDD389}" srcOrd="0" destOrd="0" presId="urn:microsoft.com/office/officeart/2005/8/layout/process4"/>
    <dgm:cxn modelId="{F56CB55E-33F4-4035-95CF-7EAC22B49FAF}" srcId="{1BBDDC1F-7F07-4191-86D9-33A9F9BBA10D}" destId="{673B4F9E-A6BF-4AEB-9644-11BF09C91399}" srcOrd="6" destOrd="0" parTransId="{C68F9AE5-A8E7-4E5D-A714-C0CDCBD60379}" sibTransId="{2357B894-12BD-463E-9F5B-4435F1F00165}"/>
    <dgm:cxn modelId="{C0741FA1-9169-43C5-8091-34E83526E3FD}" srcId="{1BBDDC1F-7F07-4191-86D9-33A9F9BBA10D}" destId="{EE3C69E0-2587-4215-A5CD-6431DC79B881}" srcOrd="0" destOrd="0" parTransId="{BE90F4AA-8259-4A50-A018-67ABFA205A77}" sibTransId="{A365105A-DAF4-40D9-BEF4-37DB1ABE46D8}"/>
    <dgm:cxn modelId="{11AC9FD4-E001-4EF9-A72E-F346A44B9B94}" srcId="{1BBDDC1F-7F07-4191-86D9-33A9F9BBA10D}" destId="{7C7346A5-8C3A-4C9C-B7A3-DCAA0CD4F515}" srcOrd="1" destOrd="0" parTransId="{D16B6AE3-3322-4072-B251-CD7DA116C0DD}" sibTransId="{0053421A-006B-41FB-AB31-8ACBDC6B5368}"/>
    <dgm:cxn modelId="{931153AE-D7F3-4211-8477-81F83B4F37F9}" srcId="{1BBDDC1F-7F07-4191-86D9-33A9F9BBA10D}" destId="{0965AADD-BAB8-4C6E-BD6C-CA92EEE0115E}" srcOrd="4" destOrd="0" parTransId="{4A3E78EA-DB49-4EC8-9163-7A701C3291FD}" sibTransId="{63FF3025-0F90-404E-899A-F527424063DE}"/>
    <dgm:cxn modelId="{36C133A8-0ECA-4639-B2FE-02245084F6E1}" type="presOf" srcId="{FFFA2A81-6F01-4604-B5F2-7D8115AE4965}" destId="{5C7C7970-6864-4AB6-85A0-399F6DE6F8AA}" srcOrd="0" destOrd="0" presId="urn:microsoft.com/office/officeart/2005/8/layout/process4"/>
    <dgm:cxn modelId="{A5AD88E8-E076-47E8-B0CD-74B41A4B3734}" type="presOf" srcId="{7C7346A5-8C3A-4C9C-B7A3-DCAA0CD4F515}" destId="{26FE2AA7-5D22-49C0-A6CC-9B3E0F3BA968}" srcOrd="0" destOrd="0" presId="urn:microsoft.com/office/officeart/2005/8/layout/process4"/>
    <dgm:cxn modelId="{F72F9FEB-FB01-4D40-8E72-BAC469CADAE9}" srcId="{1BBDDC1F-7F07-4191-86D9-33A9F9BBA10D}" destId="{FFFA2A81-6F01-4604-B5F2-7D8115AE4965}" srcOrd="2" destOrd="0" parTransId="{87DA7492-EA6A-44B3-B85D-F847A01FF9A4}" sibTransId="{C597AF70-3723-4628-9026-3982BEDC6C7C}"/>
    <dgm:cxn modelId="{442A98E6-F166-4317-83FA-87C1E0089A31}" type="presOf" srcId="{0965AADD-BAB8-4C6E-BD6C-CA92EEE0115E}" destId="{94E4A307-8D6E-4048-ACD9-46E9513FF5C0}" srcOrd="0" destOrd="0" presId="urn:microsoft.com/office/officeart/2005/8/layout/process4"/>
    <dgm:cxn modelId="{EBFAA097-24E0-4D07-819D-EBA9B39C530D}" type="presOf" srcId="{1BBDDC1F-7F07-4191-86D9-33A9F9BBA10D}" destId="{9BD47EBE-4F28-4DB1-8076-FF63A802AF04}" srcOrd="0" destOrd="0" presId="urn:microsoft.com/office/officeart/2005/8/layout/process4"/>
    <dgm:cxn modelId="{254FA19C-A9D4-4B9B-AEC3-FCFFAAED94C3}" type="presOf" srcId="{673B4F9E-A6BF-4AEB-9644-11BF09C91399}" destId="{84263229-96C3-40F6-B21F-697C9F1A496B}" srcOrd="0" destOrd="0" presId="urn:microsoft.com/office/officeart/2005/8/layout/process4"/>
    <dgm:cxn modelId="{A7FDC2B7-22CF-406F-8D7B-7B86F2F9D808}" type="presOf" srcId="{853C65BF-2FF7-40DD-835B-EFAFBED2C635}" destId="{C3D5C947-0993-4CC2-89C7-868822A07710}" srcOrd="0" destOrd="0" presId="urn:microsoft.com/office/officeart/2005/8/layout/process4"/>
    <dgm:cxn modelId="{86E5C7FB-BD07-4D06-B888-5F802569A204}" type="presOf" srcId="{EE3C69E0-2587-4215-A5CD-6431DC79B881}" destId="{4E9DF733-0B3B-4A6E-A910-D606B3956D65}" srcOrd="0" destOrd="0" presId="urn:microsoft.com/office/officeart/2005/8/layout/process4"/>
    <dgm:cxn modelId="{3EE5A851-D2D3-4AF5-8673-BB0AAE52FEE1}" type="presParOf" srcId="{9BD47EBE-4F28-4DB1-8076-FF63A802AF04}" destId="{AEA80355-D68D-4140-B0DD-A1AC83AB83F6}" srcOrd="0" destOrd="0" presId="urn:microsoft.com/office/officeart/2005/8/layout/process4"/>
    <dgm:cxn modelId="{B4F5B00C-6946-43E1-9C23-2E2DDB8DD6F0}" type="presParOf" srcId="{AEA80355-D68D-4140-B0DD-A1AC83AB83F6}" destId="{84263229-96C3-40F6-B21F-697C9F1A496B}" srcOrd="0" destOrd="0" presId="urn:microsoft.com/office/officeart/2005/8/layout/process4"/>
    <dgm:cxn modelId="{62AB837A-2E31-4B6B-B6FD-3A009702B9B6}" type="presParOf" srcId="{9BD47EBE-4F28-4DB1-8076-FF63A802AF04}" destId="{C2811019-0A47-428C-B1E4-14E3AB80AE49}" srcOrd="1" destOrd="0" presId="urn:microsoft.com/office/officeart/2005/8/layout/process4"/>
    <dgm:cxn modelId="{86555CFD-3FA4-46B3-8ED2-C2191204F08A}" type="presParOf" srcId="{9BD47EBE-4F28-4DB1-8076-FF63A802AF04}" destId="{1CA7C261-2A9D-485B-9472-77BCC23F2F29}" srcOrd="2" destOrd="0" presId="urn:microsoft.com/office/officeart/2005/8/layout/process4"/>
    <dgm:cxn modelId="{1D6D40D0-D62B-43D4-86B8-5EB517A11688}" type="presParOf" srcId="{1CA7C261-2A9D-485B-9472-77BCC23F2F29}" destId="{C3D5C947-0993-4CC2-89C7-868822A07710}" srcOrd="0" destOrd="0" presId="urn:microsoft.com/office/officeart/2005/8/layout/process4"/>
    <dgm:cxn modelId="{CCC28D02-31CD-4F30-838D-7E4D759A9C58}" type="presParOf" srcId="{9BD47EBE-4F28-4DB1-8076-FF63A802AF04}" destId="{C9D09EB6-CEB4-4B12-B55E-793A7317CEE7}" srcOrd="3" destOrd="0" presId="urn:microsoft.com/office/officeart/2005/8/layout/process4"/>
    <dgm:cxn modelId="{D4E22D87-41AD-4C9F-9A07-E1093562ABA4}" type="presParOf" srcId="{9BD47EBE-4F28-4DB1-8076-FF63A802AF04}" destId="{995EC13D-3AA7-4A4C-80FC-0DB6773BB3D1}" srcOrd="4" destOrd="0" presId="urn:microsoft.com/office/officeart/2005/8/layout/process4"/>
    <dgm:cxn modelId="{346B33F6-3A68-450E-AC61-310AABE2B673}" type="presParOf" srcId="{995EC13D-3AA7-4A4C-80FC-0DB6773BB3D1}" destId="{94E4A307-8D6E-4048-ACD9-46E9513FF5C0}" srcOrd="0" destOrd="0" presId="urn:microsoft.com/office/officeart/2005/8/layout/process4"/>
    <dgm:cxn modelId="{B5F2553B-2DB7-40F8-81B6-FC4623B90D1D}" type="presParOf" srcId="{9BD47EBE-4F28-4DB1-8076-FF63A802AF04}" destId="{21BAA9F8-7D4B-4343-AFA2-ED9B23A2271D}" srcOrd="5" destOrd="0" presId="urn:microsoft.com/office/officeart/2005/8/layout/process4"/>
    <dgm:cxn modelId="{05F8EC6A-53BD-4B9E-9E18-346B3202EA87}" type="presParOf" srcId="{9BD47EBE-4F28-4DB1-8076-FF63A802AF04}" destId="{F9FD6E3C-C329-4E57-9FBE-ECFEF5159D7B}" srcOrd="6" destOrd="0" presId="urn:microsoft.com/office/officeart/2005/8/layout/process4"/>
    <dgm:cxn modelId="{0054D5D9-7E8C-44A3-960C-C4437108C564}" type="presParOf" srcId="{F9FD6E3C-C329-4E57-9FBE-ECFEF5159D7B}" destId="{821EC254-6461-45B0-9698-AC85A2BDD389}" srcOrd="0" destOrd="0" presId="urn:microsoft.com/office/officeart/2005/8/layout/process4"/>
    <dgm:cxn modelId="{A942140E-5271-4749-A68D-04A8C3BBD9EF}" type="presParOf" srcId="{9BD47EBE-4F28-4DB1-8076-FF63A802AF04}" destId="{65946A61-023E-49B6-AF8F-66E127C88408}" srcOrd="7" destOrd="0" presId="urn:microsoft.com/office/officeart/2005/8/layout/process4"/>
    <dgm:cxn modelId="{DAFDF189-B13A-447F-B2B4-CD9C9B0E5D0A}" type="presParOf" srcId="{9BD47EBE-4F28-4DB1-8076-FF63A802AF04}" destId="{36B998A2-756A-4272-877F-B184BF13E68C}" srcOrd="8" destOrd="0" presId="urn:microsoft.com/office/officeart/2005/8/layout/process4"/>
    <dgm:cxn modelId="{54C57FEA-5C77-4E15-A194-545D387AE934}" type="presParOf" srcId="{36B998A2-756A-4272-877F-B184BF13E68C}" destId="{5C7C7970-6864-4AB6-85A0-399F6DE6F8AA}" srcOrd="0" destOrd="0" presId="urn:microsoft.com/office/officeart/2005/8/layout/process4"/>
    <dgm:cxn modelId="{54C8A3BB-51C4-4A7D-97B9-DFF247D6EB2D}" type="presParOf" srcId="{9BD47EBE-4F28-4DB1-8076-FF63A802AF04}" destId="{84FF54AB-AC2A-4954-A589-16758560AF8D}" srcOrd="9" destOrd="0" presId="urn:microsoft.com/office/officeart/2005/8/layout/process4"/>
    <dgm:cxn modelId="{8DC3EEDE-57B4-47F2-83C0-461A5E46BAB1}" type="presParOf" srcId="{9BD47EBE-4F28-4DB1-8076-FF63A802AF04}" destId="{DDD14E0E-4F0D-4A15-B407-0FEB1FB1BDDA}" srcOrd="10" destOrd="0" presId="urn:microsoft.com/office/officeart/2005/8/layout/process4"/>
    <dgm:cxn modelId="{94D21A89-2A3C-436A-9812-88EEF26A6AC3}" type="presParOf" srcId="{DDD14E0E-4F0D-4A15-B407-0FEB1FB1BDDA}" destId="{26FE2AA7-5D22-49C0-A6CC-9B3E0F3BA968}" srcOrd="0" destOrd="0" presId="urn:microsoft.com/office/officeart/2005/8/layout/process4"/>
    <dgm:cxn modelId="{D1B5BA5F-7430-4B89-8B7B-6614E7EA3296}" type="presParOf" srcId="{9BD47EBE-4F28-4DB1-8076-FF63A802AF04}" destId="{E37B1B9A-F798-4C2E-A029-DF233E7770D4}" srcOrd="11" destOrd="0" presId="urn:microsoft.com/office/officeart/2005/8/layout/process4"/>
    <dgm:cxn modelId="{21AF6271-775B-49C0-94A0-87691B4BA4F3}" type="presParOf" srcId="{9BD47EBE-4F28-4DB1-8076-FF63A802AF04}" destId="{FF6A5B74-C391-4D0B-B520-B95C390AA6BE}" srcOrd="12" destOrd="0" presId="urn:microsoft.com/office/officeart/2005/8/layout/process4"/>
    <dgm:cxn modelId="{147BDD6B-D0A6-4133-9C66-C86770F4229E}" type="presParOf" srcId="{FF6A5B74-C391-4D0B-B520-B95C390AA6BE}" destId="{4E9DF733-0B3B-4A6E-A910-D606B3956D6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63229-96C3-40F6-B21F-697C9F1A496B}">
      <dsp:nvSpPr>
        <dsp:cNvPr id="0" name=""/>
        <dsp:cNvSpPr/>
      </dsp:nvSpPr>
      <dsp:spPr>
        <a:xfrm>
          <a:off x="0" y="4631110"/>
          <a:ext cx="8291264" cy="4806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/>
              <a:ea typeface="+mn-ea"/>
              <a:cs typeface="+mn-cs"/>
            </a:rPr>
            <a:t>Инициатору перечислить в бюджет Инициативный платеж  </a:t>
          </a:r>
          <a:r>
            <a:rPr lang="ru-RU" sz="16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с</a:t>
          </a:r>
          <a:r>
            <a:rPr lang="ru-RU" sz="1600" b="1" kern="1200" dirty="0" smtClean="0">
              <a:latin typeface="Calibri"/>
              <a:ea typeface="+mn-ea"/>
              <a:cs typeface="+mn-cs"/>
            </a:rPr>
            <a:t> </a:t>
          </a:r>
          <a:r>
            <a:rPr lang="ru-RU" sz="1600" b="1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25 сентября </a:t>
          </a:r>
          <a:r>
            <a:rPr lang="ru-RU" sz="16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по 10 октября</a:t>
          </a:r>
          <a:endParaRPr lang="ru-RU" sz="16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0" y="4631110"/>
        <a:ext cx="8291264" cy="480644"/>
      </dsp:txXfrm>
    </dsp:sp>
    <dsp:sp modelId="{C3D5C947-0993-4CC2-89C7-868822A07710}">
      <dsp:nvSpPr>
        <dsp:cNvPr id="0" name=""/>
        <dsp:cNvSpPr/>
      </dsp:nvSpPr>
      <dsp:spPr>
        <a:xfrm rot="10800000">
          <a:off x="10405" y="3877722"/>
          <a:ext cx="8270452" cy="759304"/>
        </a:xfrm>
        <a:prstGeom prst="upArrowCallou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tint val="50000"/>
                <a:satMod val="300000"/>
              </a:schemeClr>
            </a:gs>
            <a:gs pos="35000">
              <a:schemeClr val="accent3">
                <a:hueOff val="1875044"/>
                <a:satOff val="-2813"/>
                <a:lumOff val="-458"/>
                <a:alphaOff val="0"/>
                <a:tint val="37000"/>
                <a:satMod val="30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/>
              <a:ea typeface="+mn-ea"/>
              <a:cs typeface="+mn-cs"/>
            </a:rPr>
            <a:t>Подать нам заявку с документами </a:t>
          </a:r>
          <a:r>
            <a:rPr lang="ru-RU" sz="16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с </a:t>
          </a:r>
          <a:r>
            <a:rPr lang="ru-RU" sz="16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19 </a:t>
          </a:r>
          <a:r>
            <a:rPr lang="ru-RU" sz="16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июля до 20 августа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libri"/>
              <a:ea typeface="+mn-ea"/>
              <a:cs typeface="+mn-cs"/>
            </a:rPr>
            <a:t>(лично и на эл. почта </a:t>
          </a:r>
          <a:r>
            <a:rPr lang="en-US" sz="1200" kern="1200" dirty="0" smtClean="0">
              <a:latin typeface="Calibri"/>
              <a:ea typeface="+mn-ea"/>
              <a:cs typeface="+mn-cs"/>
            </a:rPr>
            <a:t>saldusheva_av@sludyanka.ru</a:t>
          </a:r>
          <a:r>
            <a:rPr lang="ru-RU" sz="1200" kern="1200" dirty="0" smtClean="0">
              <a:latin typeface="Calibri"/>
              <a:ea typeface="+mn-ea"/>
              <a:cs typeface="+mn-cs"/>
            </a:rPr>
            <a:t> тел. 51-2-05, доб.115,136)</a:t>
          </a:r>
          <a:endParaRPr lang="ru-RU" sz="1200" b="1" kern="1200" dirty="0">
            <a:latin typeface="Calibri"/>
            <a:ea typeface="+mn-ea"/>
            <a:cs typeface="+mn-cs"/>
          </a:endParaRPr>
        </a:p>
      </dsp:txBody>
      <dsp:txXfrm rot="10800000">
        <a:off x="10405" y="3877722"/>
        <a:ext cx="8270452" cy="493373"/>
      </dsp:txXfrm>
    </dsp:sp>
    <dsp:sp modelId="{94E4A307-8D6E-4048-ACD9-46E9513FF5C0}">
      <dsp:nvSpPr>
        <dsp:cNvPr id="0" name=""/>
        <dsp:cNvSpPr/>
      </dsp:nvSpPr>
      <dsp:spPr>
        <a:xfrm rot="10800000">
          <a:off x="0" y="3165069"/>
          <a:ext cx="8291264" cy="718569"/>
        </a:xfrm>
        <a:prstGeom prst="upArrowCallou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/>
              <a:ea typeface="+mn-ea"/>
              <a:cs typeface="+mn-cs"/>
            </a:rPr>
            <a:t>Начать сбор инициативных платежей на счет инициатора </a:t>
          </a:r>
          <a:r>
            <a:rPr lang="ru-RU" sz="1600" b="1" kern="1200" smtClean="0">
              <a:latin typeface="Calibri"/>
              <a:ea typeface="+mn-ea"/>
              <a:cs typeface="+mn-cs"/>
            </a:rPr>
            <a:t>до </a:t>
          </a:r>
          <a:r>
            <a:rPr lang="ru-RU" sz="1600" b="1" kern="1200" smtClean="0">
              <a:solidFill>
                <a:srgbClr val="C00000"/>
              </a:solidFill>
              <a:latin typeface="Calibri"/>
              <a:ea typeface="+mn-ea"/>
              <a:cs typeface="+mn-cs"/>
            </a:rPr>
            <a:t>10 </a:t>
          </a:r>
          <a:r>
            <a:rPr lang="ru-RU" sz="16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октября</a:t>
          </a:r>
          <a:endParaRPr lang="ru-RU" sz="16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 rot="10800000">
        <a:off x="0" y="3165069"/>
        <a:ext cx="8291264" cy="466905"/>
      </dsp:txXfrm>
    </dsp:sp>
    <dsp:sp modelId="{821EC254-6461-45B0-9698-AC85A2BDD389}">
      <dsp:nvSpPr>
        <dsp:cNvPr id="0" name=""/>
        <dsp:cNvSpPr/>
      </dsp:nvSpPr>
      <dsp:spPr>
        <a:xfrm rot="10800000">
          <a:off x="0" y="2467800"/>
          <a:ext cx="8291264" cy="711380"/>
        </a:xfrm>
        <a:prstGeom prst="upArrowCallou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/>
              <a:ea typeface="+mn-ea"/>
              <a:cs typeface="+mn-cs"/>
            </a:rPr>
            <a:t>Собрать подписи или собрание граждан </a:t>
          </a:r>
          <a:r>
            <a:rPr lang="ru-RU" sz="1600" b="0" kern="1200" dirty="0" smtClean="0">
              <a:latin typeface="Calibri"/>
              <a:ea typeface="+mn-ea"/>
              <a:cs typeface="+mn-cs"/>
            </a:rPr>
            <a:t>(с не </a:t>
          </a:r>
          <a:r>
            <a:rPr lang="en-US" sz="1600" b="0" kern="1200" dirty="0" smtClean="0">
              <a:latin typeface="Calibri"/>
              <a:ea typeface="+mn-ea"/>
              <a:cs typeface="+mn-cs"/>
            </a:rPr>
            <a:t>&lt;</a:t>
          </a:r>
          <a:r>
            <a:rPr lang="ru-RU" sz="1600" b="0" kern="1200" dirty="0" smtClean="0">
              <a:latin typeface="Calibri"/>
              <a:ea typeface="+mn-ea"/>
              <a:cs typeface="+mn-cs"/>
            </a:rPr>
            <a:t>0,1% граждан, проживающих в МО</a:t>
          </a:r>
          <a:r>
            <a:rPr lang="ru-RU" sz="1600" b="1" kern="1200" dirty="0" smtClean="0">
              <a:latin typeface="Calibri"/>
              <a:ea typeface="+mn-ea"/>
              <a:cs typeface="+mn-cs"/>
            </a:rPr>
            <a:t>)  </a:t>
          </a:r>
          <a:endParaRPr lang="ru-RU" sz="1600" kern="1200" dirty="0">
            <a:latin typeface="Calibri"/>
            <a:ea typeface="+mn-ea"/>
            <a:cs typeface="+mn-cs"/>
          </a:endParaRPr>
        </a:p>
      </dsp:txBody>
      <dsp:txXfrm rot="10800000">
        <a:off x="0" y="2467800"/>
        <a:ext cx="8291264" cy="462233"/>
      </dsp:txXfrm>
    </dsp:sp>
    <dsp:sp modelId="{5C7C7970-6864-4AB6-85A0-399F6DE6F8AA}">
      <dsp:nvSpPr>
        <dsp:cNvPr id="0" name=""/>
        <dsp:cNvSpPr/>
      </dsp:nvSpPr>
      <dsp:spPr>
        <a:xfrm rot="10800000">
          <a:off x="0" y="1663304"/>
          <a:ext cx="8291264" cy="802217"/>
        </a:xfrm>
        <a:prstGeom prst="upArrowCallou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/>
              <a:ea typeface="+mn-ea"/>
              <a:cs typeface="+mn-cs"/>
            </a:rPr>
            <a:t>Провести переговоры с собственником имущества</a:t>
          </a:r>
          <a:r>
            <a:rPr lang="ru-RU" sz="1600" kern="1200" dirty="0" smtClean="0">
              <a:latin typeface="Calibri"/>
              <a:ea typeface="+mn-ea"/>
              <a:cs typeface="+mn-cs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libri"/>
              <a:ea typeface="+mn-ea"/>
              <a:cs typeface="+mn-cs"/>
            </a:rPr>
            <a:t>(</a:t>
          </a:r>
          <a:r>
            <a:rPr lang="ru-RU" sz="1400" kern="1200" dirty="0" smtClean="0">
              <a:latin typeface="Calibri"/>
              <a:ea typeface="+mn-ea"/>
              <a:cs typeface="+mn-cs"/>
            </a:rPr>
            <a:t>здание/</a:t>
          </a:r>
          <a:r>
            <a:rPr lang="ru-RU" sz="1400" kern="1200" dirty="0" err="1" smtClean="0">
              <a:latin typeface="Calibri"/>
              <a:ea typeface="+mn-ea"/>
              <a:cs typeface="+mn-cs"/>
            </a:rPr>
            <a:t>зем.участок</a:t>
          </a:r>
          <a:r>
            <a:rPr lang="ru-RU" sz="1400" kern="1200" dirty="0" smtClean="0">
              <a:latin typeface="Calibri"/>
              <a:ea typeface="+mn-ea"/>
              <a:cs typeface="+mn-cs"/>
            </a:rPr>
            <a:t> на котором будет реализован проект – </a:t>
          </a:r>
          <a:r>
            <a:rPr lang="ru-RU" sz="1400" kern="1200" dirty="0" err="1" smtClean="0">
              <a:latin typeface="Calibri"/>
              <a:ea typeface="+mn-ea"/>
              <a:cs typeface="+mn-cs"/>
            </a:rPr>
            <a:t>д.б</a:t>
          </a:r>
          <a:r>
            <a:rPr lang="ru-RU" sz="1400" kern="1200" dirty="0" smtClean="0">
              <a:latin typeface="Calibri"/>
              <a:ea typeface="+mn-ea"/>
              <a:cs typeface="+mn-cs"/>
            </a:rPr>
            <a:t>. в собственности /пользовании </a:t>
          </a:r>
          <a:r>
            <a:rPr lang="ru-RU" sz="1400" kern="1200" smtClean="0">
              <a:latin typeface="Calibri"/>
              <a:ea typeface="+mn-ea"/>
              <a:cs typeface="+mn-cs"/>
            </a:rPr>
            <a:t>у МО</a:t>
          </a:r>
          <a:r>
            <a:rPr lang="ru-RU" sz="1200" kern="1200" smtClean="0">
              <a:latin typeface="Calibri"/>
              <a:ea typeface="+mn-ea"/>
              <a:cs typeface="+mn-cs"/>
            </a:rPr>
            <a:t>)</a:t>
          </a:r>
          <a:endParaRPr lang="ru-RU" sz="1200" kern="1200" dirty="0">
            <a:latin typeface="Calibri"/>
            <a:ea typeface="+mn-ea"/>
            <a:cs typeface="+mn-cs"/>
          </a:endParaRPr>
        </a:p>
      </dsp:txBody>
      <dsp:txXfrm rot="10800000">
        <a:off x="0" y="1663304"/>
        <a:ext cx="8291264" cy="521257"/>
      </dsp:txXfrm>
    </dsp:sp>
    <dsp:sp modelId="{26FE2AA7-5D22-49C0-A6CC-9B3E0F3BA968}">
      <dsp:nvSpPr>
        <dsp:cNvPr id="0" name=""/>
        <dsp:cNvSpPr/>
      </dsp:nvSpPr>
      <dsp:spPr>
        <a:xfrm rot="10800000">
          <a:off x="10405" y="833942"/>
          <a:ext cx="8270452" cy="835278"/>
        </a:xfrm>
        <a:prstGeom prst="upArrowCallou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tint val="50000"/>
                <a:satMod val="300000"/>
              </a:schemeClr>
            </a:gs>
            <a:gs pos="35000">
              <a:schemeClr val="accent3">
                <a:hueOff val="9375220"/>
                <a:satOff val="-14067"/>
                <a:lumOff val="-2288"/>
                <a:alphaOff val="0"/>
                <a:tint val="37000"/>
                <a:satMod val="30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/>
              <a:ea typeface="+mn-ea"/>
              <a:cs typeface="+mn-cs"/>
            </a:rPr>
            <a:t>Найти партнеров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libri"/>
              <a:ea typeface="+mn-ea"/>
              <a:cs typeface="+mn-cs"/>
            </a:rPr>
            <a:t>(</a:t>
          </a:r>
          <a:r>
            <a:rPr lang="ru-RU" sz="1400" kern="1200" dirty="0" smtClean="0">
              <a:latin typeface="Calibri"/>
              <a:ea typeface="+mn-ea"/>
              <a:cs typeface="+mn-cs"/>
            </a:rPr>
            <a:t>Предпринимателей/ организации/граждан  для трудового или имущественного взноса</a:t>
          </a:r>
          <a:r>
            <a:rPr lang="ru-RU" sz="1200" kern="1200" dirty="0" smtClean="0">
              <a:latin typeface="Calibri"/>
              <a:ea typeface="+mn-ea"/>
              <a:cs typeface="+mn-cs"/>
            </a:rPr>
            <a:t>)</a:t>
          </a:r>
          <a:endParaRPr lang="ru-RU" sz="1200" kern="1200" dirty="0">
            <a:latin typeface="Calibri"/>
            <a:ea typeface="+mn-ea"/>
            <a:cs typeface="+mn-cs"/>
          </a:endParaRPr>
        </a:p>
      </dsp:txBody>
      <dsp:txXfrm rot="10800000">
        <a:off x="10405" y="833942"/>
        <a:ext cx="8270452" cy="542739"/>
      </dsp:txXfrm>
    </dsp:sp>
    <dsp:sp modelId="{4E9DF733-0B3B-4A6E-A910-D606B3956D65}">
      <dsp:nvSpPr>
        <dsp:cNvPr id="0" name=""/>
        <dsp:cNvSpPr/>
      </dsp:nvSpPr>
      <dsp:spPr>
        <a:xfrm rot="10800000">
          <a:off x="0" y="813"/>
          <a:ext cx="8291264" cy="839045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alibri"/>
              <a:ea typeface="+mn-ea"/>
              <a:cs typeface="+mn-cs"/>
            </a:rPr>
            <a:t>Придумать проект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latin typeface="Calibri"/>
              <a:ea typeface="+mn-ea"/>
              <a:cs typeface="+mn-cs"/>
            </a:rPr>
            <a:t>(</a:t>
          </a:r>
          <a:r>
            <a:rPr lang="ru-RU" sz="1400" b="0" kern="1200" smtClean="0">
              <a:latin typeface="Calibri"/>
              <a:ea typeface="+mn-ea"/>
              <a:cs typeface="+mn-cs"/>
            </a:rPr>
            <a:t>от НКО, МАУ или группой граждан от 3-х лиц старше 16 лет с пропиской СР)</a:t>
          </a:r>
          <a:endParaRPr lang="ru-RU" sz="1200" b="0" kern="1200" dirty="0">
            <a:latin typeface="Calibri"/>
            <a:ea typeface="+mn-ea"/>
            <a:cs typeface="+mn-cs"/>
          </a:endParaRPr>
        </a:p>
      </dsp:txBody>
      <dsp:txXfrm rot="10800000">
        <a:off x="0" y="813"/>
        <a:ext cx="8291264" cy="545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93C4A-97E2-47AB-8EAC-5E0925E40912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04355-9351-4226-B23B-60E58EDD8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5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490DB-6FB9-49A8-A663-A57F4582F83C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21F9C-BFAC-436C-8301-8039781F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7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6825A33-9AB2-441E-9199-AE8F586ED137}" type="slidenum">
              <a:rPr lang="ru-RU" altLang="ru-RU" sz="1200" b="0" smtClean="0"/>
              <a:pPr/>
              <a:t>1</a:t>
            </a:fld>
            <a:endParaRPr lang="ru-RU" altLang="ru-RU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15767" y="9411281"/>
            <a:ext cx="292008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0" rIns="91120" bIns="45560" anchor="b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BC52E0D4-B90E-4A90-8E83-96A6FF797EEF}" type="slidenum">
              <a:rPr lang="ru-RU" altLang="ru-RU" sz="1200" b="0">
                <a:solidFill>
                  <a:srgbClr val="000000"/>
                </a:solidFill>
              </a:rPr>
              <a:pPr algn="r"/>
              <a:t>2</a:t>
            </a:fld>
            <a:endParaRPr lang="ru-RU" altLang="ru-RU" sz="1200" b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366713"/>
            <a:ext cx="4953000" cy="3716337"/>
          </a:xfrm>
          <a:ln/>
        </p:spPr>
      </p:sp>
      <p:sp>
        <p:nvSpPr>
          <p:cNvPr id="26628" name="Заметки 4"/>
          <p:cNvSpPr>
            <a:spLocks noGrp="1"/>
          </p:cNvSpPr>
          <p:nvPr/>
        </p:nvSpPr>
        <p:spPr bwMode="auto">
          <a:xfrm>
            <a:off x="673745" y="4706433"/>
            <a:ext cx="5389948" cy="445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0" rIns="91120" bIns="45560"/>
          <a:lstStyle/>
          <a:p>
            <a:pPr>
              <a:spcBef>
                <a:spcPct val="30000"/>
              </a:spcBef>
            </a:pPr>
            <a:endParaRPr lang="ru-RU" altLang="ru-RU" sz="1200" b="0">
              <a:solidFill>
                <a:srgbClr val="000000"/>
              </a:solidFill>
            </a:endParaRPr>
          </a:p>
        </p:txBody>
      </p:sp>
      <p:sp>
        <p:nvSpPr>
          <p:cNvPr id="26629" name="Заметки 4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15767" y="9411281"/>
            <a:ext cx="292008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0" rIns="91120" bIns="45560" anchor="b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87109ED9-1D64-4E7C-8244-ACB3D9FB8897}" type="slidenum">
              <a:rPr lang="ru-RU" altLang="ru-RU" sz="1200" b="0">
                <a:solidFill>
                  <a:srgbClr val="000000"/>
                </a:solidFill>
              </a:rPr>
              <a:pPr algn="r"/>
              <a:t>3</a:t>
            </a:fld>
            <a:endParaRPr lang="ru-RU" altLang="ru-RU" sz="1200" b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366713"/>
            <a:ext cx="4953000" cy="3716337"/>
          </a:xfrm>
          <a:ln/>
        </p:spPr>
      </p:sp>
      <p:sp>
        <p:nvSpPr>
          <p:cNvPr id="27652" name="Заметки 4"/>
          <p:cNvSpPr>
            <a:spLocks noGrp="1"/>
          </p:cNvSpPr>
          <p:nvPr/>
        </p:nvSpPr>
        <p:spPr bwMode="auto">
          <a:xfrm>
            <a:off x="673745" y="4706433"/>
            <a:ext cx="5389948" cy="445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0" rIns="91120" bIns="45560"/>
          <a:lstStyle/>
          <a:p>
            <a:pPr>
              <a:spcBef>
                <a:spcPct val="30000"/>
              </a:spcBef>
            </a:pPr>
            <a:endParaRPr lang="ru-RU" altLang="ru-RU" sz="1200" b="0">
              <a:solidFill>
                <a:srgbClr val="000000"/>
              </a:solidFill>
            </a:endParaRPr>
          </a:p>
        </p:txBody>
      </p:sp>
      <p:sp>
        <p:nvSpPr>
          <p:cNvPr id="27653" name="Заметки 4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63525" algn="just">
              <a:lnSpc>
                <a:spcPct val="114000"/>
              </a:lnSpc>
              <a:spcBef>
                <a:spcPts val="600"/>
              </a:spcBef>
            </a:pPr>
            <a:endParaRPr lang="ru-RU" altLang="ru-RU" dirty="0" smtClean="0">
              <a:latin typeface="Arial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3FD4A4A-BCE9-43E2-8B06-A9904E8C64B5}" type="slidenum">
              <a:rPr lang="ru-RU" altLang="ru-RU" sz="1200" b="0" smtClean="0"/>
              <a:pPr/>
              <a:t>4</a:t>
            </a:fld>
            <a:endParaRPr lang="ru-RU" altLang="ru-RU" sz="1200" b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5767" y="9411281"/>
            <a:ext cx="292008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0" rIns="91120" bIns="45560" anchor="b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0021D3A0-1C11-4D7A-94CD-83A1171D1747}" type="slidenum">
              <a:rPr lang="ru-RU" altLang="ru-RU" sz="1200" b="0">
                <a:solidFill>
                  <a:srgbClr val="000000"/>
                </a:solidFill>
              </a:rPr>
              <a:pPr algn="r"/>
              <a:t>6</a:t>
            </a:fld>
            <a:endParaRPr lang="ru-RU" altLang="ru-RU" sz="1200" b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366713"/>
            <a:ext cx="4953000" cy="3716337"/>
          </a:xfrm>
          <a:ln/>
        </p:spPr>
      </p:sp>
      <p:sp>
        <p:nvSpPr>
          <p:cNvPr id="29700" name="Заметки 4"/>
          <p:cNvSpPr>
            <a:spLocks noGrp="1"/>
          </p:cNvSpPr>
          <p:nvPr/>
        </p:nvSpPr>
        <p:spPr bwMode="auto">
          <a:xfrm>
            <a:off x="673745" y="4706433"/>
            <a:ext cx="5389948" cy="445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0" rIns="91120" bIns="45560"/>
          <a:lstStyle/>
          <a:p>
            <a:pPr>
              <a:spcBef>
                <a:spcPct val="30000"/>
              </a:spcBef>
            </a:pPr>
            <a:endParaRPr lang="ru-RU" altLang="ru-RU" sz="1200" b="0">
              <a:solidFill>
                <a:srgbClr val="000000"/>
              </a:solidFill>
            </a:endParaRPr>
          </a:p>
        </p:txBody>
      </p:sp>
      <p:sp>
        <p:nvSpPr>
          <p:cNvPr id="29701" name="Заметки 4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15767" y="9411281"/>
            <a:ext cx="292008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0" rIns="91120" bIns="45560" anchor="b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84FE7F4A-2C3A-4A80-8ACE-0CAF49E3064F}" type="slidenum">
              <a:rPr lang="ru-RU" altLang="ru-RU" sz="1200" b="0">
                <a:solidFill>
                  <a:srgbClr val="000000"/>
                </a:solidFill>
              </a:rPr>
              <a:pPr algn="r"/>
              <a:t>7</a:t>
            </a:fld>
            <a:endParaRPr lang="ru-RU" altLang="ru-RU" sz="1200" b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366713"/>
            <a:ext cx="4953000" cy="3716337"/>
          </a:xfrm>
          <a:ln/>
        </p:spPr>
      </p:sp>
      <p:sp>
        <p:nvSpPr>
          <p:cNvPr id="30724" name="Заметки 4"/>
          <p:cNvSpPr>
            <a:spLocks noGrp="1"/>
          </p:cNvSpPr>
          <p:nvPr/>
        </p:nvSpPr>
        <p:spPr bwMode="auto">
          <a:xfrm>
            <a:off x="673745" y="4706433"/>
            <a:ext cx="5389948" cy="445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0" rIns="91120" bIns="45560"/>
          <a:lstStyle/>
          <a:p>
            <a:pPr>
              <a:spcBef>
                <a:spcPct val="30000"/>
              </a:spcBef>
            </a:pPr>
            <a:endParaRPr lang="ru-RU" altLang="ru-RU" sz="1200" b="0">
              <a:solidFill>
                <a:srgbClr val="000000"/>
              </a:solidFill>
            </a:endParaRPr>
          </a:p>
        </p:txBody>
      </p:sp>
      <p:sp>
        <p:nvSpPr>
          <p:cNvPr id="30725" name="Заметки 4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50645" y="9428723"/>
            <a:ext cx="2945448" cy="49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37" tIns="45819" rIns="91637" bIns="45819" anchor="b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723FF6C-8569-411B-8D5E-44E85830B515}" type="slidenum">
              <a:rPr lang="ru-RU" altLang="ru-RU" sz="1200" b="0"/>
              <a:pPr algn="r" eaLnBrk="1" hangingPunct="1"/>
              <a:t>22</a:t>
            </a:fld>
            <a:endParaRPr lang="ru-RU" altLang="ru-RU" sz="1200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itchFamily="34" charset="0"/>
              </a:rPr>
              <a:t> </a:t>
            </a:r>
          </a:p>
        </p:txBody>
      </p:sp>
      <p:sp>
        <p:nvSpPr>
          <p:cNvPr id="3174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3769578-3D2F-44F5-8C6C-A48315140BC5}" type="slidenum">
              <a:rPr lang="ru-RU" altLang="ru-RU" sz="1200" b="0" smtClean="0"/>
              <a:pPr/>
              <a:t>22</a:t>
            </a:fld>
            <a:endParaRPr lang="ru-RU" altLang="ru-RU" sz="1200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udyanka.ru/qa/6027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udyanka.ru/page/0de558011c2d45599e616425f7aa66e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995363"/>
            <a:ext cx="7416800" cy="1871662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5175E9"/>
                </a:solidFill>
              </a:rPr>
              <a:t>Инициативные проекты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619250" y="260350"/>
            <a:ext cx="56165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ru-RU" altLang="ru-RU" sz="1800" b="0" i="1"/>
          </a:p>
        </p:txBody>
      </p:sp>
      <p:pic>
        <p:nvPicPr>
          <p:cNvPr id="2052" name="Picture 12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91" y="277553"/>
            <a:ext cx="1274747" cy="958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3833813" y="3573463"/>
            <a:ext cx="4968875" cy="1938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400">
                <a:solidFill>
                  <a:srgbClr val="24246E"/>
                </a:solidFill>
              </a:rPr>
              <a:t>Областной конкурс на предоставление субсидий местным бюджетам на реализацию инициативных проектов</a:t>
            </a:r>
            <a:endParaRPr lang="ru-RU" altLang="ru-RU" sz="2400" i="1">
              <a:solidFill>
                <a:srgbClr val="24246E"/>
              </a:solidFill>
            </a:endParaRPr>
          </a:p>
        </p:txBody>
      </p:sp>
      <p:sp>
        <p:nvSpPr>
          <p:cNvPr id="2054" name="Номер слайда 1"/>
          <p:cNvSpPr txBox="1">
            <a:spLocks noGrp="1"/>
          </p:cNvSpPr>
          <p:nvPr/>
        </p:nvSpPr>
        <p:spPr bwMode="auto">
          <a:xfrm>
            <a:off x="6759575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altLang="ru-RU" sz="1400" b="0">
                <a:solidFill>
                  <a:srgbClr val="000000"/>
                </a:solidFill>
              </a:rPr>
              <a:t>1</a:t>
            </a:r>
          </a:p>
          <a:p>
            <a:pPr algn="r"/>
            <a:endParaRPr lang="ru-RU" altLang="ru-RU" sz="1400" b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0248"/>
            <a:ext cx="844938" cy="995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D:\Users\igumnova_vm\Pictures\5NtpWuodveHWfHpSQYt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789040"/>
            <a:ext cx="12033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1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Новая форма </a:t>
            </a:r>
            <a:r>
              <a:rPr lang="ru-RU" b="1" dirty="0">
                <a:solidFill>
                  <a:srgbClr val="FF0000"/>
                </a:solidFill>
              </a:rPr>
              <a:t>инициативного 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" y="668119"/>
            <a:ext cx="9087145" cy="6091049"/>
          </a:xfrm>
        </p:spPr>
      </p:pic>
    </p:spTree>
    <p:extLst>
      <p:ext uri="{BB962C8B-B14F-4D97-AF65-F5344CB8AC3E}">
        <p14:creationId xmlns:p14="http://schemas.microsoft.com/office/powerpoint/2010/main" val="393215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492125"/>
            <a:ext cx="4697412" cy="6146800"/>
          </a:xfrm>
        </p:spPr>
      </p:pic>
      <p:pic>
        <p:nvPicPr>
          <p:cNvPr id="10243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644525"/>
            <a:ext cx="4697412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395288" y="1479550"/>
            <a:ext cx="202565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i="1">
                <a:solidFill>
                  <a:srgbClr val="0070C0"/>
                </a:solidFill>
              </a:rPr>
              <a:t>Прим.: Допускается подготовить групповое гарантийное письмо от физических лиц, с указанием ФИО всех участников и наличии их подписей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</a:rPr>
              <a:t>Форма </a:t>
            </a:r>
            <a:r>
              <a:rPr lang="ru-RU" sz="3200" b="1" dirty="0" smtClean="0">
                <a:solidFill>
                  <a:srgbClr val="FF0000"/>
                </a:solidFill>
              </a:rPr>
              <a:t>гарантийных писем на участие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</a:rPr>
              <a:t>Форма </a:t>
            </a:r>
            <a:r>
              <a:rPr lang="ru-RU" sz="3200" b="1" dirty="0" smtClean="0">
                <a:solidFill>
                  <a:srgbClr val="FF0000"/>
                </a:solidFill>
              </a:rPr>
              <a:t>гарантийного письма на платеж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126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6"/>
          <a:stretch>
            <a:fillRect/>
          </a:stretch>
        </p:blipFill>
        <p:spPr bwMode="auto">
          <a:xfrm>
            <a:off x="2416175" y="747713"/>
            <a:ext cx="4697413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6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3600" b="1" smtClean="0">
                <a:solidFill>
                  <a:schemeClr val="tx1"/>
                </a:solidFill>
              </a:rPr>
              <a:t>Алгоритм инициативного 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01475728"/>
              </p:ext>
            </p:extLst>
          </p:nvPr>
        </p:nvGraphicFramePr>
        <p:xfrm>
          <a:off x="457200" y="1196752"/>
          <a:ext cx="82912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34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Новые критерии </a:t>
            </a:r>
            <a:r>
              <a:rPr lang="ru-RU" b="1" dirty="0">
                <a:solidFill>
                  <a:srgbClr val="FF0000"/>
                </a:solidFill>
              </a:rPr>
              <a:t>оценок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078669"/>
              </p:ext>
            </p:extLst>
          </p:nvPr>
        </p:nvGraphicFramePr>
        <p:xfrm>
          <a:off x="179512" y="656368"/>
          <a:ext cx="8785305" cy="60129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9910"/>
                <a:gridCol w="843006"/>
                <a:gridCol w="689732"/>
                <a:gridCol w="712027"/>
                <a:gridCol w="667437"/>
                <a:gridCol w="1019781"/>
                <a:gridCol w="1227066"/>
                <a:gridCol w="944951"/>
                <a:gridCol w="1227066"/>
                <a:gridCol w="1224329"/>
              </a:tblGrid>
              <a:tr h="27331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</a:t>
                      </a:r>
                      <a:r>
                        <a:rPr lang="ru-RU" sz="800" u="none" strike="noStrike" dirty="0" err="1">
                          <a:effectLst/>
                        </a:rPr>
                        <a:t>п.п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Наименование критерия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направление инициативного проекта соответствует целям или задачам, либо приоритетным направлениям, указанным в муниципальных </a:t>
                      </a:r>
                      <a:r>
                        <a:rPr lang="ru-RU" sz="1100" b="1" u="none" strike="noStrike" dirty="0">
                          <a:effectLst/>
                        </a:rPr>
                        <a:t>документах стратегического планирования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инициативный проект реализуется в муниципальном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округе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граждане, изъявившие желание принять </a:t>
                      </a:r>
                      <a:r>
                        <a:rPr lang="ru-RU" sz="1100" b="1" u="none" strike="noStrike" dirty="0">
                          <a:effectLst/>
                        </a:rPr>
                        <a:t>трудовое участие</a:t>
                      </a:r>
                      <a:r>
                        <a:rPr lang="ru-RU" sz="1100" u="none" strike="noStrike" dirty="0">
                          <a:effectLst/>
                        </a:rPr>
                        <a:t> в реализации инициативного проекта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наличие </a:t>
                      </a:r>
                      <a:r>
                        <a:rPr lang="ru-RU" sz="1100" b="1" u="none" strike="noStrike" dirty="0">
                          <a:effectLst/>
                        </a:rPr>
                        <a:t>имущественных форм </a:t>
                      </a:r>
                      <a:r>
                        <a:rPr lang="ru-RU" sz="1100" u="none" strike="noStrike" dirty="0">
                          <a:effectLst/>
                        </a:rPr>
                        <a:t>участия в реализации инициативного проекта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доля инициативных платежей</a:t>
                      </a:r>
                      <a:r>
                        <a:rPr lang="ru-RU" sz="1100" u="none" strike="noStrike" dirty="0">
                          <a:effectLst/>
                        </a:rPr>
                        <a:t> в стоимости инициативного проекта,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количество жителей, участвующих в определении проблемы и подготовке инициативного проекта, согласно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протоколу, </a:t>
                      </a:r>
                      <a:r>
                        <a:rPr lang="ru-RU" sz="1100" b="1" u="none" strike="noStrike" dirty="0">
                          <a:effectLst/>
                        </a:rPr>
                        <a:t>собрания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и </a:t>
                      </a:r>
                      <a:r>
                        <a:rPr lang="ru-RU" sz="1100" b="1" u="none" strike="noStrike" dirty="0">
                          <a:effectLst/>
                        </a:rPr>
                        <a:t>(или) подписным листам</a:t>
                      </a:r>
                      <a:r>
                        <a:rPr lang="ru-RU" sz="1100" u="none" strike="noStrike" dirty="0">
                          <a:effectLst/>
                        </a:rPr>
                        <a:t>, подтверждающим поддержку инициативного проекта жителями муниципального образования или его части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наличие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протокола, </a:t>
                      </a:r>
                      <a:r>
                        <a:rPr lang="ru-RU" sz="1100" u="none" strike="noStrike" dirty="0">
                          <a:effectLst/>
                        </a:rPr>
                        <a:t>собрания 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граждани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(или) подписных листов, подтверждающих поддержку инициативного проекта жителями муниципального образования или его части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информационная поддержка проекта (</a:t>
                      </a:r>
                      <a:r>
                        <a:rPr lang="ru-RU" sz="1100" b="1" u="none" strike="noStrike" dirty="0">
                          <a:effectLst/>
                        </a:rPr>
                        <a:t>публикации в СМИ</a:t>
                      </a:r>
                      <a:r>
                        <a:rPr lang="ru-RU" sz="1100" u="none" strike="noStrike" dirty="0">
                          <a:effectLst/>
                        </a:rPr>
                        <a:t>, сети «Интернет», социальных сетях и другие)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удельный вес населения - </a:t>
                      </a:r>
                      <a:r>
                        <a:rPr lang="ru-RU" sz="1100" b="1" u="none" strike="noStrike" dirty="0">
                          <a:effectLst/>
                        </a:rPr>
                        <a:t>благополучателей</a:t>
                      </a:r>
                      <a:r>
                        <a:rPr lang="ru-RU" sz="1100" u="none" strike="noStrike" dirty="0">
                          <a:effectLst/>
                        </a:rPr>
                        <a:t> (в процентах от общего числа жителей населенного пункта или района в городе),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/>
                </a:tc>
              </a:tr>
              <a:tr h="2186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 - 5 баллов, 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нет - 0 баллов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 - 3 баллов, 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нет - 0 баллов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да - 5 баллов,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нет - 0 баллов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да - 5 баллов,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нет - 0 баллов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от 10 до 15% </a:t>
                      </a:r>
                      <a:r>
                        <a:rPr lang="ru-RU" sz="1100" u="none" strike="noStrike" dirty="0">
                          <a:effectLst/>
                        </a:rPr>
                        <a:t>(включительно) -  </a:t>
                      </a:r>
                      <a:r>
                        <a:rPr lang="ru-RU" sz="1100" b="1" u="none" strike="noStrike" dirty="0">
                          <a:effectLst/>
                        </a:rPr>
                        <a:t>5</a:t>
                      </a:r>
                      <a:r>
                        <a:rPr lang="ru-RU" sz="1100" u="none" strike="noStrike" dirty="0">
                          <a:effectLst/>
                        </a:rPr>
                        <a:t> баллов</a:t>
                      </a:r>
                      <a:r>
                        <a:rPr lang="ru-RU" sz="1100" u="none" strike="noStrike" dirty="0" smtClean="0">
                          <a:effectLst/>
                        </a:rPr>
                        <a:t>,</a:t>
                      </a:r>
                    </a:p>
                    <a:p>
                      <a:pPr algn="ctr" fontAlgn="ctr"/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от </a:t>
                      </a:r>
                      <a:r>
                        <a:rPr lang="ru-RU" sz="1100" b="1" u="none" strike="noStrike" dirty="0">
                          <a:effectLst/>
                        </a:rPr>
                        <a:t>16 до 30% </a:t>
                      </a:r>
                      <a:r>
                        <a:rPr lang="ru-RU" sz="1100" u="none" strike="noStrike" dirty="0">
                          <a:effectLst/>
                        </a:rPr>
                        <a:t>(включительно) </a:t>
                      </a:r>
                      <a:r>
                        <a:rPr lang="ru-RU" sz="1100" b="1" u="none" strike="noStrike" dirty="0">
                          <a:effectLst/>
                        </a:rPr>
                        <a:t>- 8 </a:t>
                      </a:r>
                      <a:r>
                        <a:rPr lang="ru-RU" sz="1100" u="none" strike="noStrike" dirty="0">
                          <a:effectLst/>
                        </a:rPr>
                        <a:t>баллов</a:t>
                      </a:r>
                      <a:r>
                        <a:rPr lang="ru-RU" sz="1100" b="1" u="none" strike="noStrike" dirty="0">
                          <a:effectLst/>
                        </a:rPr>
                        <a:t>, </a:t>
                      </a:r>
                      <a:endParaRPr lang="ru-RU" sz="11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1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свыше </a:t>
                      </a:r>
                      <a:r>
                        <a:rPr lang="ru-RU" sz="1100" b="1" u="none" strike="noStrike" dirty="0">
                          <a:effectLst/>
                        </a:rPr>
                        <a:t>30 % - 10</a:t>
                      </a:r>
                      <a:r>
                        <a:rPr lang="ru-RU" sz="1100" u="none" strike="noStrike" dirty="0">
                          <a:effectLst/>
                        </a:rPr>
                        <a:t> баллов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 30 чел. (включительно) - </a:t>
                      </a:r>
                      <a:r>
                        <a:rPr lang="ru-RU" sz="1100" b="1" u="none" strike="noStrike" dirty="0">
                          <a:effectLst/>
                        </a:rPr>
                        <a:t>1 балл, </a:t>
                      </a:r>
                      <a:endParaRPr lang="ru-RU" sz="11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от </a:t>
                      </a:r>
                      <a:r>
                        <a:rPr lang="ru-RU" sz="1100" u="none" strike="noStrike" dirty="0">
                          <a:effectLst/>
                        </a:rPr>
                        <a:t>31 до 50 чел. - (включительно) - </a:t>
                      </a:r>
                      <a:r>
                        <a:rPr lang="ru-RU" sz="1100" b="1" u="none" strike="noStrike" dirty="0">
                          <a:effectLst/>
                        </a:rPr>
                        <a:t>5</a:t>
                      </a:r>
                      <a:r>
                        <a:rPr lang="ru-RU" sz="1100" u="none" strike="noStrike" dirty="0">
                          <a:effectLst/>
                        </a:rPr>
                        <a:t> баллов,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от </a:t>
                      </a:r>
                      <a:r>
                        <a:rPr lang="ru-RU" sz="1100" u="none" strike="noStrike" dirty="0">
                          <a:effectLst/>
                        </a:rPr>
                        <a:t>51 до 100 чел. - (включительно) - </a:t>
                      </a:r>
                      <a:r>
                        <a:rPr lang="ru-RU" sz="1100" b="1" u="none" strike="noStrike" dirty="0">
                          <a:effectLst/>
                        </a:rPr>
                        <a:t>7 баллов, </a:t>
                      </a:r>
                      <a:endParaRPr lang="ru-RU" sz="11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свыше </a:t>
                      </a:r>
                      <a:r>
                        <a:rPr lang="ru-RU" sz="1100" b="1" u="none" strike="noStrike" dirty="0">
                          <a:effectLst/>
                        </a:rPr>
                        <a:t>101</a:t>
                      </a:r>
                      <a:r>
                        <a:rPr lang="ru-RU" sz="1100" u="none" strike="noStrike" dirty="0">
                          <a:effectLst/>
                        </a:rPr>
                        <a:t> чел. - </a:t>
                      </a:r>
                      <a:r>
                        <a:rPr lang="ru-RU" sz="1100" b="1" u="none" strike="noStrike" dirty="0">
                          <a:effectLst/>
                        </a:rPr>
                        <a:t>10</a:t>
                      </a:r>
                      <a:r>
                        <a:rPr lang="ru-RU" sz="1100" u="none" strike="noStrike" dirty="0">
                          <a:effectLst/>
                        </a:rPr>
                        <a:t> баллов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да - 5 баллов,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нет - 0 баллов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(использование 1 </a:t>
                      </a:r>
                      <a:r>
                        <a:rPr lang="ru-RU" sz="1100" u="none" strike="noStrike" dirty="0" smtClean="0">
                          <a:effectLst/>
                        </a:rPr>
                        <a:t>-2 вида </a:t>
                      </a:r>
                      <a:r>
                        <a:rPr lang="ru-RU" sz="1100" u="none" strike="noStrike" dirty="0">
                          <a:effectLst/>
                        </a:rPr>
                        <a:t>– 3 балла,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1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 3 и более </a:t>
                      </a:r>
                      <a:r>
                        <a:rPr lang="ru-RU" sz="1100" b="1" u="none" strike="noStrike" dirty="0">
                          <a:effectLst/>
                        </a:rPr>
                        <a:t>видов </a:t>
                      </a:r>
                      <a:r>
                        <a:rPr lang="ru-RU" sz="1100" u="none" strike="noStrike" dirty="0" smtClean="0">
                          <a:effectLst/>
                        </a:rPr>
                        <a:t>- </a:t>
                      </a:r>
                      <a:r>
                        <a:rPr lang="ru-RU" sz="1100" b="1" u="none" strike="noStrike" dirty="0">
                          <a:effectLst/>
                        </a:rPr>
                        <a:t>10 </a:t>
                      </a:r>
                      <a:r>
                        <a:rPr lang="ru-RU" sz="1100" u="none" strike="noStrike" dirty="0">
                          <a:effectLst/>
                        </a:rPr>
                        <a:t>баллов)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50 и больше %  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- </a:t>
                      </a:r>
                      <a:r>
                        <a:rPr lang="ru-RU" sz="1100" b="1" u="none" strike="noStrike" dirty="0">
                          <a:effectLst/>
                        </a:rPr>
                        <a:t>10 </a:t>
                      </a:r>
                      <a:r>
                        <a:rPr lang="ru-RU" sz="1100" u="none" strike="noStrike" dirty="0">
                          <a:effectLst/>
                        </a:rPr>
                        <a:t>баллов;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от </a:t>
                      </a:r>
                      <a:r>
                        <a:rPr lang="ru-RU" sz="1100" u="none" strike="noStrike" dirty="0">
                          <a:effectLst/>
                        </a:rPr>
                        <a:t>25 % (включительно) до 50 % - 7 баллов;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до </a:t>
                      </a:r>
                      <a:r>
                        <a:rPr lang="ru-RU" sz="1100" u="none" strike="noStrike" dirty="0">
                          <a:effectLst/>
                        </a:rPr>
                        <a:t>25 % - 4 балла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49" marR="3549" marT="354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30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179388" y="1052513"/>
            <a:ext cx="8856662" cy="561657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Название проекта</a:t>
            </a:r>
            <a:r>
              <a:rPr lang="ru-RU" sz="1600" b="1" u="sng" dirty="0">
                <a:latin typeface="Calibri" pitchFamily="34" charset="0"/>
                <a:cs typeface="Calibri" pitchFamily="34" charset="0"/>
              </a:rPr>
              <a:t>: Создание в парке </a:t>
            </a:r>
            <a:r>
              <a:rPr lang="en-US" sz="1600" b="1" u="sng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ru-RU" sz="1600" b="1" u="sng" dirty="0" smtClean="0">
                <a:latin typeface="Calibri" pitchFamily="34" charset="0"/>
                <a:cs typeface="Calibri" pitchFamily="34" charset="0"/>
              </a:rPr>
              <a:t>тропы здоровья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Инициаторы: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Иванов А.П. (16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лет,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г.Слюдянка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Петров П.В. (35 лет,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г.Слюдянка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), 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Сидоров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А.И.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(50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лет,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г.Слюдянка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0" indent="0">
              <a:buFontTx/>
              <a:buNone/>
              <a:defRPr/>
            </a:pPr>
            <a:endParaRPr lang="ru-RU" sz="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Краткое описание: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Создание тропы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парке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лоне природного ландшафта с видом на о. Байкал для всех категорий граждан любого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возраста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для терренкуров и занятия спортом. </a:t>
            </a:r>
          </a:p>
          <a:p>
            <a:pPr marL="0" indent="0">
              <a:buFontTx/>
              <a:buNone/>
              <a:defRPr/>
            </a:pPr>
            <a:endParaRPr lang="ru-RU" sz="7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Решение проблемы: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Создание тропы здоровья решает проблему по обеспечению возможности граждан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г.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систематизировано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заниматься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физкультурой и спортом, а также это новый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тур.объект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ru-RU" sz="1600" i="1" dirty="0" smtClean="0">
                <a:latin typeface="Calibri" pitchFamily="34" charset="0"/>
                <a:cs typeface="Calibri" pitchFamily="34" charset="0"/>
              </a:rPr>
              <a:t>из задач Стратегии </a:t>
            </a:r>
            <a:r>
              <a:rPr lang="ru-RU" sz="1600" i="1" dirty="0" err="1" smtClean="0">
                <a:latin typeface="Calibri" pitchFamily="34" charset="0"/>
                <a:cs typeface="Calibri" pitchFamily="34" charset="0"/>
              </a:rPr>
              <a:t>соц-эк.развития</a:t>
            </a:r>
            <a:r>
              <a:rPr lang="ru-RU" sz="1600" i="1" dirty="0" smtClean="0">
                <a:latin typeface="Calibri" pitchFamily="34" charset="0"/>
                <a:cs typeface="Calibri" pitchFamily="34" charset="0"/>
              </a:rPr>
              <a:t> Слюдянского </a:t>
            </a:r>
            <a:r>
              <a:rPr lang="ru-RU" sz="1600" i="1" dirty="0" err="1" smtClean="0">
                <a:latin typeface="Calibri" pitchFamily="34" charset="0"/>
                <a:cs typeface="Calibri" pitchFamily="34" charset="0"/>
              </a:rPr>
              <a:t>мун</a:t>
            </a:r>
            <a:r>
              <a:rPr lang="ru-RU" sz="1600" i="1" dirty="0" smtClean="0">
                <a:latin typeface="Calibri" pitchFamily="34" charset="0"/>
                <a:cs typeface="Calibri" pitchFamily="34" charset="0"/>
              </a:rPr>
              <a:t>. р-на на период до 2030 года, утвержденной РД №… от …. .</a:t>
            </a:r>
          </a:p>
          <a:p>
            <a:pPr marL="0" indent="0">
              <a:buFontTx/>
              <a:buNone/>
              <a:defRPr/>
            </a:pPr>
            <a:endParaRPr lang="ru-RU" sz="500" i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Расходы по проекту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: 500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т.р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. (из них 350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тыс.руб.из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областного бюджета)</a:t>
            </a:r>
          </a:p>
          <a:p>
            <a:pPr marL="0" indent="0">
              <a:buFontTx/>
              <a:buNone/>
              <a:defRPr/>
            </a:pPr>
            <a:endParaRPr lang="ru-RU" sz="7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Инициативный 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платеж: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150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т.р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. (или 30 %), собранные с населения при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помощи: 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Мастер-классов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по скандинавской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ходьбе;</a:t>
            </a:r>
          </a:p>
          <a:p>
            <a:pPr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Благотворительных концертов ; </a:t>
            </a:r>
          </a:p>
          <a:p>
            <a:pPr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Благотворительных ярмарок;</a:t>
            </a:r>
          </a:p>
          <a:p>
            <a:pPr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Сбора средств на Яндекс-кошелек/ на счет/ карту инициатора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проекта</a:t>
            </a:r>
          </a:p>
          <a:p>
            <a:pPr marL="0" indent="0">
              <a:buFontTx/>
              <a:buNone/>
              <a:defRPr/>
            </a:pP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1600" b="1" dirty="0" err="1" smtClean="0">
                <a:latin typeface="Calibri" pitchFamily="34" charset="0"/>
                <a:cs typeface="Calibri" pitchFamily="34" charset="0"/>
              </a:rPr>
              <a:t>Благополучатели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жители города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в возрасте с 3 до 90 лет в количестве 17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тыс.чел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. 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79388" y="180975"/>
            <a:ext cx="8532812" cy="727075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dirty="0">
                <a:solidFill>
                  <a:srgbClr val="FDFDFD"/>
                </a:solidFill>
              </a:rPr>
              <a:t>Пример проекта для высокого рейтинга</a:t>
            </a:r>
            <a:endParaRPr lang="ru-RU" sz="2400" b="0" dirty="0">
              <a:solidFill>
                <a:srgbClr val="FDF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"/>
            <a:ext cx="8642350" cy="4766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</a:rPr>
              <a:t>Создание в парке 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тропы </a:t>
            </a:r>
            <a:r>
              <a:rPr lang="ru-RU" sz="2800" b="1" dirty="0" smtClean="0">
                <a:solidFill>
                  <a:srgbClr val="FF0000"/>
                </a:solidFill>
              </a:rPr>
              <a:t>здоровья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6792981"/>
              </p:ext>
            </p:extLst>
          </p:nvPr>
        </p:nvGraphicFramePr>
        <p:xfrm>
          <a:off x="179512" y="404664"/>
          <a:ext cx="8785224" cy="726948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57473"/>
                <a:gridCol w="1325185"/>
                <a:gridCol w="1044557"/>
                <a:gridCol w="1231641"/>
                <a:gridCol w="1063404"/>
                <a:gridCol w="1041301"/>
                <a:gridCol w="1041301"/>
                <a:gridCol w="1180362"/>
              </a:tblGrid>
              <a:tr h="259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Критерий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Решение проблемы, обозначенной </a:t>
                      </a:r>
                      <a:r>
                        <a:rPr lang="ru-RU" sz="1100" u="none" strike="noStrike" dirty="0">
                          <a:effectLst/>
                        </a:rPr>
                        <a:t>в решении Думы от 31.01.2019 года </a:t>
                      </a:r>
                      <a:r>
                        <a:rPr lang="ru-RU" sz="1100" u="none" strike="noStrike" dirty="0" smtClean="0">
                          <a:effectLst/>
                        </a:rPr>
                        <a:t>«Об утверждении Стратегии </a:t>
                      </a:r>
                      <a:r>
                        <a:rPr lang="ru-RU" sz="1100" u="none" strike="noStrike" dirty="0">
                          <a:effectLst/>
                        </a:rPr>
                        <a:t>социально-экономического развития </a:t>
                      </a:r>
                      <a:r>
                        <a:rPr lang="ru-RU" sz="1100" u="none" strike="noStrike" dirty="0" smtClean="0">
                          <a:effectLst/>
                        </a:rPr>
                        <a:t>Слюдянского муниципального района на </a:t>
                      </a:r>
                      <a:r>
                        <a:rPr lang="ru-RU" sz="1100" u="none" strike="noStrike" dirty="0">
                          <a:effectLst/>
                        </a:rPr>
                        <a:t>период до 2030 года</a:t>
                      </a:r>
                      <a:r>
                        <a:rPr lang="ru-RU" sz="1100" u="none" strike="noStrike" dirty="0" smtClean="0">
                          <a:effectLst/>
                        </a:rPr>
                        <a:t>»</a:t>
                      </a:r>
                    </a:p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hlinkClick r:id="rId2"/>
                        </a:rPr>
                        <a:t>https://www.sludyanka.ru/qa/6027.html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Доля граждан принявших трудовое участие в общей численности </a:t>
                      </a:r>
                      <a:r>
                        <a:rPr lang="ru-RU" sz="1100" u="none" strike="noStrike" dirty="0" smtClean="0">
                          <a:effectLst/>
                        </a:rPr>
                        <a:t>жителей населенного пункта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Количество имущественных форм участия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Доля инициативных платежей в </a:t>
                      </a:r>
                      <a:r>
                        <a:rPr lang="ru-RU" sz="1100" u="none" strike="noStrike" dirty="0" smtClean="0">
                          <a:effectLst/>
                        </a:rPr>
                        <a:t>стоимости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</a:rPr>
                        <a:t>Доля граждан согласно протоколу </a:t>
                      </a:r>
                      <a:r>
                        <a:rPr lang="ru-RU" sz="1100" u="none" strike="noStrike" dirty="0" smtClean="0">
                          <a:effectLst/>
                        </a:rPr>
                        <a:t>схода в общей численности жителей населенного пункта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наличие протокола/подписных листов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 поддержка проекта инициаторами/ МО и др. (публикации в СМИ,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сетях, сайтах,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стендах и др.)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Доля благополучателей в общей численности </a:t>
                      </a:r>
                      <a:r>
                        <a:rPr lang="ru-RU" sz="1100" u="none" strike="noStrike" dirty="0" smtClean="0">
                          <a:effectLst/>
                        </a:rPr>
                        <a:t>жителей населенного пункта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Примечание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1. О</a:t>
                      </a:r>
                      <a:r>
                        <a:rPr lang="ru-RU" sz="1100" dirty="0" smtClean="0"/>
                        <a:t>беспечение возможности граждан систематизировано заниматься физкультурой                   2. </a:t>
                      </a:r>
                      <a:r>
                        <a:rPr lang="ru-RU" sz="1100" u="none" strike="noStrike" dirty="0" smtClean="0">
                          <a:effectLst/>
                        </a:rPr>
                        <a:t>Развитие туристической инфраструктуры     посредством </a:t>
                      </a:r>
                      <a:r>
                        <a:rPr lang="ru-RU" sz="1100" u="none" strike="noStrike" dirty="0">
                          <a:effectLst/>
                        </a:rPr>
                        <a:t>создания объекта показа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100 </a:t>
                      </a:r>
                      <a:r>
                        <a:rPr lang="ru-RU" sz="1100" u="none" strike="noStrike" dirty="0">
                          <a:effectLst/>
                        </a:rPr>
                        <a:t>человек г. </a:t>
                      </a:r>
                      <a:r>
                        <a:rPr lang="ru-RU" sz="1100" u="none" strike="noStrike" dirty="0" err="1">
                          <a:effectLst/>
                        </a:rPr>
                        <a:t>Слюдянки</a:t>
                      </a:r>
                      <a:r>
                        <a:rPr lang="ru-RU" sz="1100" u="none" strike="noStrike" dirty="0">
                          <a:effectLst/>
                        </a:rPr>
                        <a:t> выступят волонтерами при создании тропы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балл </a:t>
                      </a:r>
                      <a:r>
                        <a:rPr lang="ru-RU" sz="1100" u="none" strike="noStrike" dirty="0" smtClean="0">
                          <a:effectLst/>
                        </a:rPr>
                        <a:t>– лопаты, </a:t>
                      </a:r>
                      <a:r>
                        <a:rPr lang="ru-RU" sz="1100" u="none" strike="noStrike" dirty="0">
                          <a:effectLst/>
                        </a:rPr>
                        <a:t>предоставленные жителями города; 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 </a:t>
                      </a:r>
                      <a:r>
                        <a:rPr lang="ru-RU" sz="1100" u="none" strike="noStrike" dirty="0">
                          <a:effectLst/>
                        </a:rPr>
                        <a:t>балл </a:t>
                      </a:r>
                      <a:r>
                        <a:rPr lang="ru-RU" sz="1100" u="none" strike="noStrike" dirty="0" smtClean="0">
                          <a:effectLst/>
                        </a:rPr>
                        <a:t>– бизнес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дал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бобкат</a:t>
                      </a:r>
                      <a:r>
                        <a:rPr lang="ru-RU" sz="1100" u="none" strike="noStrike" dirty="0">
                          <a:effectLst/>
                        </a:rPr>
                        <a:t>;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 </a:t>
                      </a:r>
                      <a:r>
                        <a:rPr lang="ru-RU" sz="1100" u="none" strike="noStrike" dirty="0">
                          <a:effectLst/>
                        </a:rPr>
                        <a:t>балл </a:t>
                      </a:r>
                      <a:r>
                        <a:rPr lang="ru-RU" sz="1100" u="none" strike="noStrike" dirty="0" smtClean="0">
                          <a:effectLst/>
                        </a:rPr>
                        <a:t>– администрация предоставила автобус для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доставки волонтеров к тропе и сувениры, </a:t>
                      </a:r>
                    </a:p>
                    <a:p>
                      <a:pPr algn="ctr" fontAlgn="ctr"/>
                      <a:r>
                        <a:rPr lang="ru-RU" sz="1100" u="none" strike="noStrike" baseline="0" dirty="0" smtClean="0">
                          <a:effectLst/>
                        </a:rPr>
                        <a:t>Бизнес даст щебень </a:t>
                      </a:r>
                      <a:r>
                        <a:rPr lang="ru-RU" sz="1100" u="none" strike="noStrike" dirty="0" smtClean="0">
                          <a:effectLst/>
                        </a:rPr>
                        <a:t> (итого 5 формы)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Расходы по </a:t>
                      </a:r>
                      <a:r>
                        <a:rPr lang="ru-RU" sz="1100" u="none" strike="noStrike" dirty="0" smtClean="0">
                          <a:effectLst/>
                        </a:rPr>
                        <a:t>проекту </a:t>
                      </a:r>
                      <a:r>
                        <a:rPr lang="ru-RU" sz="1100" u="none" strike="noStrike" dirty="0">
                          <a:effectLst/>
                        </a:rPr>
                        <a:t>- 500 </a:t>
                      </a:r>
                      <a:r>
                        <a:rPr lang="ru-RU" sz="1100" u="none" strike="noStrike" dirty="0" err="1">
                          <a:effectLst/>
                        </a:rPr>
                        <a:t>т.р</a:t>
                      </a:r>
                      <a:r>
                        <a:rPr lang="ru-RU" sz="1100" u="none" strike="noStrike" dirty="0">
                          <a:effectLst/>
                        </a:rPr>
                        <a:t>.  Инициативные платежи </a:t>
                      </a:r>
                      <a:r>
                        <a:rPr lang="ru-RU" sz="1100" u="none" strike="noStrike" dirty="0" smtClean="0">
                          <a:effectLst/>
                        </a:rPr>
                        <a:t>150 </a:t>
                      </a:r>
                      <a:r>
                        <a:rPr lang="ru-RU" sz="1100" u="none" strike="noStrike" dirty="0" err="1">
                          <a:effectLst/>
                        </a:rPr>
                        <a:t>т.р</a:t>
                      </a:r>
                      <a:r>
                        <a:rPr lang="ru-RU" sz="1100" u="none" strike="noStrike" dirty="0">
                          <a:effectLst/>
                        </a:rPr>
                        <a:t>.    Запрашиваемая сумма из </a:t>
                      </a:r>
                      <a:r>
                        <a:rPr lang="ru-RU" sz="1100" u="none" strike="noStrike" dirty="0" smtClean="0">
                          <a:effectLst/>
                        </a:rPr>
                        <a:t>областного </a:t>
                      </a:r>
                      <a:r>
                        <a:rPr lang="ru-RU" sz="1100" u="none" strike="noStrike" dirty="0">
                          <a:effectLst/>
                        </a:rPr>
                        <a:t>бюджета </a:t>
                      </a:r>
                      <a:r>
                        <a:rPr lang="ru-RU" sz="1100" u="none" strike="noStrike" dirty="0" smtClean="0">
                          <a:effectLst/>
                        </a:rPr>
                        <a:t>350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т.р</a:t>
                      </a:r>
                      <a:r>
                        <a:rPr lang="ru-RU" sz="1100" u="none" strike="noStrike" dirty="0" smtClean="0">
                          <a:effectLst/>
                        </a:rPr>
                        <a:t>.   Средства местного бюджета не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требуются т.к. </a:t>
                      </a:r>
                      <a:r>
                        <a:rPr lang="ru-RU" sz="1100" u="none" strike="noStrike" baseline="0" dirty="0" err="1" smtClean="0">
                          <a:effectLst/>
                        </a:rPr>
                        <a:t>ин.платеж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baseline="0" dirty="0" smtClean="0">
                          <a:effectLst/>
                        </a:rPr>
                        <a:t>более 30 %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101 чел</a:t>
                      </a:r>
                      <a:r>
                        <a:rPr lang="ru-RU" sz="1100" u="none" strike="noStrike" dirty="0">
                          <a:effectLst/>
                        </a:rPr>
                        <a:t>. приняли участие в </a:t>
                      </a:r>
                      <a:r>
                        <a:rPr lang="ru-RU" sz="1100" u="none" strike="noStrike" dirty="0" smtClean="0">
                          <a:effectLst/>
                        </a:rPr>
                        <a:t>собрании граждан / на подписных листах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проекте размещены посты в:</a:t>
                      </a:r>
                    </a:p>
                    <a:p>
                      <a:pPr algn="ctr" fontAlgn="ctr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газете,</a:t>
                      </a:r>
                    </a:p>
                    <a:p>
                      <a:pPr marL="171450" indent="-171450" algn="ctr" fontAlgn="ctr">
                        <a:buFontTx/>
                        <a:buChar char="-"/>
                      </a:pP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сайте библиотеки, </a:t>
                      </a:r>
                    </a:p>
                    <a:p>
                      <a:pPr algn="ctr" fontAlgn="ctr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телеграмм-канале инициатора проекта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17 тыс. чел. -благополучателей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Баллы =</a:t>
                      </a:r>
                      <a:r>
                        <a:rPr lang="ru-RU" sz="1100" b="1" u="none" strike="noStrike" baseline="0" dirty="0" smtClean="0">
                          <a:effectLst/>
                        </a:rPr>
                        <a:t>  8,25 из 8,4 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max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Да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– </a:t>
                      </a:r>
                      <a:r>
                        <a:rPr lang="ru-RU" sz="1100" u="none" strike="noStrike" dirty="0" smtClean="0">
                          <a:effectLst/>
                        </a:rPr>
                        <a:t>5 баллов и коэффициент 0,05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Да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– </a:t>
                      </a:r>
                      <a:r>
                        <a:rPr lang="ru-RU" sz="1100" u="none" strike="noStrike" dirty="0" smtClean="0">
                          <a:effectLst/>
                        </a:rPr>
                        <a:t>5 баллов и коэффициент 0,1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1 балл за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каждую форму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baseline="0" dirty="0" smtClean="0">
                          <a:effectLst/>
                        </a:rPr>
                        <a:t>Итого </a:t>
                      </a:r>
                      <a:r>
                        <a:rPr lang="ru-RU" sz="1100" u="none" strike="noStrike" dirty="0" smtClean="0">
                          <a:effectLst/>
                        </a:rPr>
                        <a:t> 5 и коэффициент 0,05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Max </a:t>
                      </a:r>
                      <a:r>
                        <a:rPr lang="ru-RU" sz="1100" u="none" strike="noStrike" dirty="0" smtClean="0">
                          <a:effectLst/>
                        </a:rPr>
                        <a:t>10 и коэффициент 0,25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Max </a:t>
                      </a:r>
                      <a:r>
                        <a:rPr lang="ru-RU" sz="1100" u="none" strike="noStrike" dirty="0" smtClean="0">
                          <a:effectLst/>
                        </a:rPr>
                        <a:t>10 и коэффициент 0,25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Да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– </a:t>
                      </a:r>
                      <a:r>
                        <a:rPr lang="ru-RU" sz="1100" u="none" strike="noStrike" dirty="0" smtClean="0">
                          <a:effectLst/>
                        </a:rPr>
                        <a:t>5 баллов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и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коэфф.0,05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Max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вида и более -10 баллов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коэф.0,05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Max </a:t>
                      </a:r>
                      <a:r>
                        <a:rPr lang="ru-RU" sz="1100" u="none" strike="noStrike" dirty="0" smtClean="0">
                          <a:effectLst/>
                        </a:rPr>
                        <a:t>10 и коэффициент 0,15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Расчет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5 баллов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*0,05=</a:t>
                      </a:r>
                      <a:r>
                        <a:rPr lang="ru-RU" sz="1100" b="1" u="none" strike="noStrike" baseline="0" dirty="0" smtClean="0">
                          <a:effectLst/>
                        </a:rPr>
                        <a:t>0,25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5 баллов *0,1=</a:t>
                      </a:r>
                    </a:p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5 форм* 1 балл *0,05</a:t>
                      </a:r>
                      <a:r>
                        <a:rPr lang="ru-RU" sz="1100" b="1" u="none" strike="noStrike" dirty="0" smtClean="0">
                          <a:effectLst/>
                        </a:rPr>
                        <a:t>= 0,25 </a:t>
                      </a:r>
                      <a:r>
                        <a:rPr lang="ru-RU" sz="1100" u="none" strike="noStrike" dirty="0" smtClean="0">
                          <a:effectLst/>
                        </a:rPr>
                        <a:t>балла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10 * 0,25=</a:t>
                      </a:r>
                      <a:r>
                        <a:rPr lang="ru-RU" sz="1100" b="1" u="none" strike="noStrike" dirty="0" smtClean="0">
                          <a:effectLst/>
                        </a:rPr>
                        <a:t>2,5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10*0,25+ (5*0,05)=  </a:t>
                      </a:r>
                      <a:r>
                        <a:rPr lang="ru-RU" sz="1100" b="1" u="none" strike="noStrike" dirty="0" smtClean="0">
                          <a:effectLst/>
                        </a:rPr>
                        <a:t>2,75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10*0,05=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18058-1058  (дети от 0 до 2 лет)=17 тыс.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чел.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10*0,15= </a:t>
                      </a:r>
                      <a:r>
                        <a:rPr lang="ru-RU" sz="1100" b="1" u="none" strike="noStrike" baseline="0" dirty="0" smtClean="0">
                          <a:effectLst/>
                        </a:rPr>
                        <a:t>1,5</a:t>
                      </a:r>
                    </a:p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5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258888" y="273050"/>
            <a:ext cx="7058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/>
              <a:t>ДРУГИЕ ПРИМЕРЫ ФИНАНСОВОЙ ЧАСТИ ПРОЕКТА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НО </a:t>
            </a:r>
            <a:r>
              <a:rPr lang="ru-RU" sz="2800" dirty="0">
                <a:solidFill>
                  <a:srgbClr val="C00000"/>
                </a:solidFill>
              </a:rPr>
              <a:t>НЕ</a:t>
            </a:r>
            <a:r>
              <a:rPr lang="ru-RU" dirty="0">
                <a:solidFill>
                  <a:srgbClr val="C00000"/>
                </a:solidFill>
              </a:rPr>
              <a:t> ДЛЯ СЛЮДЯНСКОГО РАЙОНА И ПОСЕЛЕНИЙ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в </a:t>
            </a:r>
            <a:r>
              <a:rPr lang="ru-RU" dirty="0" smtClean="0">
                <a:solidFill>
                  <a:srgbClr val="C00000"/>
                </a:solidFill>
              </a:rPr>
              <a:t>2024-2025 </a:t>
            </a:r>
            <a:r>
              <a:rPr lang="ru-RU" dirty="0">
                <a:solidFill>
                  <a:srgbClr val="C00000"/>
                </a:solidFill>
              </a:rPr>
              <a:t>году!!!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68313" y="1557338"/>
            <a:ext cx="74945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800" b="0" dirty="0"/>
              <a:t>Проект на 100 000 руб.</a:t>
            </a:r>
          </a:p>
          <a:p>
            <a:r>
              <a:rPr lang="ru-RU" sz="1800" b="0" dirty="0"/>
              <a:t>из них:</a:t>
            </a:r>
          </a:p>
          <a:p>
            <a:r>
              <a:rPr lang="ru-RU" sz="1800" b="0" dirty="0"/>
              <a:t>10% - 10 000 </a:t>
            </a:r>
            <a:r>
              <a:rPr lang="ru-RU" sz="1800" b="0" dirty="0" err="1"/>
              <a:t>руб</a:t>
            </a:r>
            <a:r>
              <a:rPr lang="ru-RU" sz="1800" b="0" dirty="0"/>
              <a:t> – платежи граждан или платеж НКО</a:t>
            </a:r>
          </a:p>
          <a:p>
            <a:r>
              <a:rPr lang="ru-RU" sz="1800" b="0" dirty="0"/>
              <a:t>5% - 5 000 </a:t>
            </a:r>
            <a:r>
              <a:rPr lang="ru-RU" sz="1800" b="0" dirty="0" err="1"/>
              <a:t>руб</a:t>
            </a:r>
            <a:r>
              <a:rPr lang="ru-RU" sz="1800" b="0" dirty="0"/>
              <a:t> – средства местного бюджета района или поселения</a:t>
            </a:r>
          </a:p>
          <a:p>
            <a:r>
              <a:rPr lang="ru-RU" sz="1800" b="0" dirty="0"/>
              <a:t>85% - 85 000 </a:t>
            </a:r>
            <a:r>
              <a:rPr lang="ru-RU" sz="1800" b="0" dirty="0" err="1"/>
              <a:t>руб</a:t>
            </a:r>
            <a:r>
              <a:rPr lang="ru-RU" sz="1800" b="0" dirty="0"/>
              <a:t> – средства областного бюджета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47688" y="3619500"/>
            <a:ext cx="74961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800" b="0"/>
              <a:t>Проект на 100 000 руб.</a:t>
            </a:r>
          </a:p>
          <a:p>
            <a:r>
              <a:rPr lang="ru-RU" sz="1800" b="0"/>
              <a:t>из них:</a:t>
            </a:r>
          </a:p>
          <a:p>
            <a:r>
              <a:rPr lang="ru-RU" sz="1800" b="0"/>
              <a:t>12% - 12 000 руб – платежи граждан или платеж НКО</a:t>
            </a:r>
          </a:p>
          <a:p>
            <a:r>
              <a:rPr lang="ru-RU" sz="1800" b="0"/>
              <a:t>3% - 3 000 руб – средства местного бюджета района или поселения</a:t>
            </a:r>
          </a:p>
          <a:p>
            <a:r>
              <a:rPr lang="ru-RU" sz="1800" b="0"/>
              <a:t>85% - 85 000 руб – средства областного бюджета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6862763" y="1466850"/>
            <a:ext cx="1565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800">
                <a:solidFill>
                  <a:srgbClr val="C00000"/>
                </a:solidFill>
              </a:rPr>
              <a:t>10 </a:t>
            </a:r>
          </a:p>
          <a:p>
            <a:pPr algn="ctr"/>
            <a:r>
              <a:rPr lang="ru-RU" sz="2800">
                <a:solidFill>
                  <a:srgbClr val="C00000"/>
                </a:solidFill>
              </a:rPr>
              <a:t>БАЛЛОВ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6842125" y="3455988"/>
            <a:ext cx="1565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800">
                <a:solidFill>
                  <a:srgbClr val="C00000"/>
                </a:solidFill>
              </a:rPr>
              <a:t>10 </a:t>
            </a:r>
          </a:p>
          <a:p>
            <a:pPr algn="ctr"/>
            <a:r>
              <a:rPr lang="ru-RU" sz="2800">
                <a:solidFill>
                  <a:srgbClr val="C00000"/>
                </a:solidFill>
              </a:rPr>
              <a:t>БАЛЛОВ</a:t>
            </a:r>
          </a:p>
        </p:txBody>
      </p:sp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352425" y="5445125"/>
            <a:ext cx="80835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0" dirty="0">
                <a:solidFill>
                  <a:srgbClr val="C00000"/>
                </a:solidFill>
              </a:rPr>
              <a:t>См. Распоряжение Правительства Иркутской области </a:t>
            </a:r>
            <a:r>
              <a:rPr lang="ru-RU" sz="1800" b="0" dirty="0" smtClean="0">
                <a:solidFill>
                  <a:srgbClr val="C00000"/>
                </a:solidFill>
              </a:rPr>
              <a:t>№</a:t>
            </a:r>
            <a:r>
              <a:rPr lang="en-US" sz="1800" b="0" dirty="0" smtClean="0">
                <a:solidFill>
                  <a:srgbClr val="C00000"/>
                </a:solidFill>
              </a:rPr>
              <a:t>488</a:t>
            </a:r>
            <a:r>
              <a:rPr lang="ru-RU" sz="1800" b="0" dirty="0" smtClean="0">
                <a:solidFill>
                  <a:srgbClr val="C00000"/>
                </a:solidFill>
              </a:rPr>
              <a:t>-</a:t>
            </a:r>
            <a:r>
              <a:rPr lang="ru-RU" sz="1800" b="0" dirty="0" err="1" smtClean="0">
                <a:solidFill>
                  <a:srgbClr val="C00000"/>
                </a:solidFill>
              </a:rPr>
              <a:t>рп</a:t>
            </a:r>
            <a:r>
              <a:rPr lang="ru-RU" sz="1800" b="0" dirty="0" smtClean="0">
                <a:solidFill>
                  <a:srgbClr val="C00000"/>
                </a:solidFill>
              </a:rPr>
              <a:t> </a:t>
            </a:r>
            <a:r>
              <a:rPr lang="ru-RU" sz="1800" b="0" dirty="0">
                <a:solidFill>
                  <a:srgbClr val="C00000"/>
                </a:solidFill>
              </a:rPr>
              <a:t>от </a:t>
            </a:r>
            <a:r>
              <a:rPr lang="en-US" sz="1800" b="0" dirty="0" smtClean="0">
                <a:solidFill>
                  <a:srgbClr val="C00000"/>
                </a:solidFill>
              </a:rPr>
              <a:t>25</a:t>
            </a:r>
            <a:r>
              <a:rPr lang="ru-RU" sz="1800" b="0" dirty="0" smtClean="0">
                <a:solidFill>
                  <a:srgbClr val="C00000"/>
                </a:solidFill>
              </a:rPr>
              <a:t>.0</a:t>
            </a:r>
            <a:r>
              <a:rPr lang="en-US" sz="1800" b="0" dirty="0" smtClean="0">
                <a:solidFill>
                  <a:srgbClr val="C00000"/>
                </a:solidFill>
              </a:rPr>
              <a:t>7</a:t>
            </a:r>
            <a:r>
              <a:rPr lang="ru-RU" sz="1800" b="0" dirty="0" smtClean="0">
                <a:solidFill>
                  <a:srgbClr val="C00000"/>
                </a:solidFill>
              </a:rPr>
              <a:t>.202</a:t>
            </a:r>
            <a:r>
              <a:rPr lang="en-US" sz="1800" b="0" dirty="0" smtClean="0">
                <a:solidFill>
                  <a:srgbClr val="C00000"/>
                </a:solidFill>
              </a:rPr>
              <a:t>3</a:t>
            </a:r>
            <a:r>
              <a:rPr lang="ru-RU" sz="1800" b="0" dirty="0" smtClean="0">
                <a:solidFill>
                  <a:srgbClr val="C00000"/>
                </a:solidFill>
              </a:rPr>
              <a:t> </a:t>
            </a:r>
            <a:r>
              <a:rPr lang="ru-RU" sz="1800" b="0" dirty="0">
                <a:solidFill>
                  <a:srgbClr val="C00000"/>
                </a:solidFill>
              </a:rPr>
              <a:t>с изм. О предельном уровне софинансирования МО:</a:t>
            </a:r>
          </a:p>
          <a:p>
            <a:r>
              <a:rPr lang="ru-RU" sz="1800" b="0" dirty="0"/>
              <a:t>Если уровень софинансирования  </a:t>
            </a:r>
            <a:r>
              <a:rPr lang="en-US" sz="1800" b="0" dirty="0"/>
              <a:t>&gt;</a:t>
            </a:r>
            <a:r>
              <a:rPr lang="ru-RU" sz="1800" b="0" dirty="0"/>
              <a:t> 90%, то ИП только за счет населения (или НКО / бизнеса</a:t>
            </a:r>
            <a:r>
              <a:rPr lang="ru-RU" sz="1800" b="0" dirty="0" smtClean="0"/>
              <a:t>) и </a:t>
            </a:r>
            <a:r>
              <a:rPr lang="ru-RU" sz="1800" b="0" dirty="0" err="1" smtClean="0"/>
              <a:t>софинансирование</a:t>
            </a:r>
            <a:r>
              <a:rPr lang="ru-RU" sz="1800" b="0" dirty="0" smtClean="0"/>
              <a:t> из местного бюджета администрации не допускается!!</a:t>
            </a: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1863345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425825" y="369888"/>
            <a:ext cx="3122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>
                <a:solidFill>
                  <a:srgbClr val="C00000"/>
                </a:solidFill>
              </a:rPr>
              <a:t>ВАЖНО! 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Про инициативный платеж 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95537" y="1557338"/>
            <a:ext cx="864096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800" b="0" dirty="0"/>
              <a:t>В платежных поручениях </a:t>
            </a:r>
            <a:r>
              <a:rPr lang="ru-RU" sz="1800" dirty="0"/>
              <a:t>в поле «назначение платежа» </a:t>
            </a:r>
          </a:p>
          <a:p>
            <a:r>
              <a:rPr lang="ru-RU" sz="1800" b="0" dirty="0"/>
              <a:t>указывается </a:t>
            </a:r>
            <a:r>
              <a:rPr lang="ru-RU" sz="1800" b="0" dirty="0">
                <a:solidFill>
                  <a:srgbClr val="0070C0"/>
                </a:solidFill>
              </a:rPr>
              <a:t>наименование инициативного проекта </a:t>
            </a:r>
            <a:r>
              <a:rPr lang="ru-RU" sz="1800" b="0" dirty="0"/>
              <a:t>и</a:t>
            </a:r>
          </a:p>
          <a:p>
            <a:r>
              <a:rPr lang="ru-RU" sz="1800" b="0" dirty="0"/>
              <a:t> </a:t>
            </a:r>
            <a:r>
              <a:rPr lang="ru-RU" sz="1800" b="0" dirty="0">
                <a:solidFill>
                  <a:srgbClr val="0070C0"/>
                </a:solidFill>
              </a:rPr>
              <a:t>порядковый номер места </a:t>
            </a:r>
            <a:r>
              <a:rPr lang="ru-RU" sz="1800" b="0" dirty="0"/>
              <a:t>инициативного проекта в рейтинге.</a:t>
            </a:r>
          </a:p>
          <a:p>
            <a:endParaRPr lang="ru-RU" sz="1800" b="0" dirty="0"/>
          </a:p>
          <a:p>
            <a:r>
              <a:rPr lang="ru-RU" sz="1800" b="0" dirty="0"/>
              <a:t>В случае если инициативный платеж на реализацию инициативного проекта,</a:t>
            </a:r>
          </a:p>
          <a:p>
            <a:r>
              <a:rPr lang="ru-RU" sz="1800" b="0" dirty="0"/>
              <a:t> прошедшего муниципальный отбор, </a:t>
            </a:r>
            <a:r>
              <a:rPr lang="ru-RU" sz="1800" dirty="0"/>
              <a:t>НЕ</a:t>
            </a:r>
            <a:r>
              <a:rPr lang="ru-RU" sz="1800" b="0" dirty="0"/>
              <a:t> перечислен в местный </a:t>
            </a:r>
            <a:r>
              <a:rPr lang="ru-RU" sz="1800" b="0" dirty="0" smtClean="0"/>
              <a:t>бюджет</a:t>
            </a:r>
          </a:p>
          <a:p>
            <a:r>
              <a:rPr lang="ru-RU" sz="1800" b="0" dirty="0" smtClean="0"/>
              <a:t>в </a:t>
            </a:r>
            <a:r>
              <a:rPr lang="ru-RU" sz="1800" b="0" dirty="0"/>
              <a:t>течение </a:t>
            </a:r>
            <a:r>
              <a:rPr lang="ru-RU" sz="3200" dirty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10</a:t>
            </a:r>
            <a:r>
              <a:rPr lang="ru-RU" sz="3200" dirty="0" smtClean="0"/>
              <a:t> </a:t>
            </a:r>
            <a:r>
              <a:rPr lang="ru-RU" sz="1800" b="0" dirty="0" smtClean="0"/>
              <a:t>рабочих </a:t>
            </a:r>
            <a:r>
              <a:rPr lang="ru-RU" sz="1800" b="0" dirty="0"/>
              <a:t>дней со дня составления муниципальной</a:t>
            </a:r>
          </a:p>
          <a:p>
            <a:r>
              <a:rPr lang="ru-RU" sz="1800" b="0" dirty="0" smtClean="0"/>
              <a:t>конкурсной </a:t>
            </a:r>
            <a:r>
              <a:rPr lang="ru-RU" sz="1800" b="0" dirty="0"/>
              <a:t>комиссией рейтинга (</a:t>
            </a:r>
            <a:r>
              <a:rPr lang="ru-RU" sz="1800" b="0" dirty="0">
                <a:solidFill>
                  <a:srgbClr val="FF0000"/>
                </a:solidFill>
              </a:rPr>
              <a:t>т.е. с </a:t>
            </a:r>
            <a:r>
              <a:rPr lang="ru-RU" sz="1800" b="0" dirty="0" smtClean="0">
                <a:solidFill>
                  <a:srgbClr val="FF0000"/>
                </a:solidFill>
              </a:rPr>
              <a:t>25 сентября </a:t>
            </a:r>
            <a:r>
              <a:rPr lang="ru-RU" sz="1800" b="0" dirty="0">
                <a:solidFill>
                  <a:srgbClr val="FF0000"/>
                </a:solidFill>
              </a:rPr>
              <a:t>по </a:t>
            </a:r>
            <a:r>
              <a:rPr lang="ru-RU" sz="1800" b="0" dirty="0" smtClean="0">
                <a:solidFill>
                  <a:srgbClr val="FF0000"/>
                </a:solidFill>
              </a:rPr>
              <a:t>08 </a:t>
            </a:r>
            <a:r>
              <a:rPr lang="ru-RU" sz="1800" b="0" dirty="0">
                <a:solidFill>
                  <a:srgbClr val="FF0000"/>
                </a:solidFill>
              </a:rPr>
              <a:t>октября</a:t>
            </a:r>
            <a:r>
              <a:rPr lang="ru-RU" sz="1800" b="0" dirty="0"/>
              <a:t>), </a:t>
            </a:r>
            <a:r>
              <a:rPr lang="ru-RU" sz="1800" b="0" dirty="0" smtClean="0"/>
              <a:t>поддержанным считается </a:t>
            </a:r>
            <a:r>
              <a:rPr lang="ru-RU" sz="1800" b="0" dirty="0"/>
              <a:t>следующий в рейтинге инициативный проект, </a:t>
            </a:r>
            <a:r>
              <a:rPr lang="ru-RU" sz="1800" b="0" dirty="0" smtClean="0"/>
              <a:t>имеющий </a:t>
            </a:r>
            <a:r>
              <a:rPr lang="ru-RU" sz="1800" b="0" dirty="0"/>
              <a:t>больший порядковый номер </a:t>
            </a:r>
            <a:r>
              <a:rPr lang="ru-RU" sz="1800" b="0" dirty="0" smtClean="0"/>
              <a:t>места (платеж вносится с </a:t>
            </a:r>
            <a:r>
              <a:rPr lang="ru-RU" sz="1800" b="0" dirty="0" smtClean="0">
                <a:solidFill>
                  <a:srgbClr val="FF0000"/>
                </a:solidFill>
              </a:rPr>
              <a:t>09 по 10 октября</a:t>
            </a:r>
            <a:r>
              <a:rPr lang="ru-RU" sz="1800" b="0" dirty="0" smtClean="0"/>
              <a:t>).</a:t>
            </a:r>
            <a:endParaRPr lang="ru-RU" sz="1800" b="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400" b="0" dirty="0">
              <a:solidFill>
                <a:srgbClr val="FDF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11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429824" y="369888"/>
            <a:ext cx="511620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 smtClean="0">
                <a:solidFill>
                  <a:srgbClr val="C00000"/>
                </a:solidFill>
              </a:rPr>
              <a:t>ВАЖНО для администраций поселений! 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>Про реализацию ИП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8" y="1025525"/>
            <a:ext cx="8366125" cy="4955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/>
              <a:t>п.30) МО по согласованию с инициаторами ИП вправе:</a:t>
            </a:r>
          </a:p>
          <a:p>
            <a:pPr>
              <a:defRPr/>
            </a:pPr>
            <a:endParaRPr lang="ru-RU" sz="500" b="0" dirty="0"/>
          </a:p>
          <a:p>
            <a:pPr marL="342900" indent="-342900">
              <a:buFontTx/>
              <a:buAutoNum type="arabicParenR"/>
              <a:defRPr/>
            </a:pPr>
            <a:r>
              <a:rPr lang="ru-RU" sz="1800" b="0" dirty="0">
                <a:solidFill>
                  <a:srgbClr val="C00000"/>
                </a:solidFill>
              </a:rPr>
              <a:t>изменить место </a:t>
            </a:r>
            <a:r>
              <a:rPr lang="ru-RU" sz="1800" b="0" dirty="0"/>
              <a:t>(адрес) реализации ИП с учетом решений, принятых на</a:t>
            </a:r>
          </a:p>
          <a:p>
            <a:pPr>
              <a:defRPr/>
            </a:pPr>
            <a:r>
              <a:rPr lang="ru-RU" sz="1800" b="0" dirty="0"/>
              <a:t>сходах, собраниях, конференциях граждан, при наличии права собственности у МО на соответствующее имущество, включая земельные участки, или решения собственников МКД о согласии на изменение места </a:t>
            </a:r>
            <a:r>
              <a:rPr lang="ru-RU" sz="1800" b="0" dirty="0" smtClean="0"/>
              <a:t>(</a:t>
            </a:r>
            <a:r>
              <a:rPr lang="ru-RU" sz="1800" b="0" dirty="0"/>
              <a:t>адреса) реализации инициативного проекта в случае </a:t>
            </a:r>
            <a:r>
              <a:rPr lang="ru-RU" sz="1800" b="0" dirty="0" smtClean="0"/>
              <a:t>вхождения соответствующего </a:t>
            </a:r>
            <a:r>
              <a:rPr lang="ru-RU" sz="1800" b="0" dirty="0"/>
              <a:t>имущества, включая земельные участки, в </a:t>
            </a:r>
            <a:r>
              <a:rPr lang="ru-RU" sz="1800" b="0" dirty="0" smtClean="0"/>
              <a:t>состав общего </a:t>
            </a:r>
            <a:r>
              <a:rPr lang="ru-RU" sz="1800" b="0" dirty="0"/>
              <a:t>имущества МКД;</a:t>
            </a:r>
          </a:p>
          <a:p>
            <a:pPr>
              <a:defRPr/>
            </a:pPr>
            <a:endParaRPr lang="ru-RU" sz="500" b="0" dirty="0"/>
          </a:p>
          <a:p>
            <a:pPr>
              <a:defRPr/>
            </a:pPr>
            <a:r>
              <a:rPr lang="ru-RU" sz="1800" b="0" dirty="0"/>
              <a:t>2) </a:t>
            </a:r>
            <a:r>
              <a:rPr lang="ru-RU" sz="1800" b="0" dirty="0">
                <a:solidFill>
                  <a:srgbClr val="C00000"/>
                </a:solidFill>
              </a:rPr>
              <a:t>скорректировать перечень расходов </a:t>
            </a:r>
            <a:r>
              <a:rPr lang="ru-RU" sz="1800" b="0" dirty="0"/>
              <a:t>в рамках реализации одного ИП</a:t>
            </a:r>
          </a:p>
          <a:p>
            <a:pPr>
              <a:defRPr/>
            </a:pPr>
            <a:r>
              <a:rPr lang="ru-RU" sz="1800" b="0" dirty="0"/>
              <a:t> с учетом достижения результатов (ожидаемых результатов).</a:t>
            </a:r>
          </a:p>
          <a:p>
            <a:pPr>
              <a:defRPr/>
            </a:pPr>
            <a:r>
              <a:rPr lang="ru-RU" sz="1800" b="0" dirty="0"/>
              <a:t> </a:t>
            </a:r>
          </a:p>
          <a:p>
            <a:pPr>
              <a:defRPr/>
            </a:pPr>
            <a:r>
              <a:rPr lang="ru-RU" sz="1800" b="0" dirty="0"/>
              <a:t>п.31) При наличии изменений, предусмотренных пунктом 30, ОМС МО не позднее 25 рабочих дней со дня таких изменений </a:t>
            </a:r>
            <a:r>
              <a:rPr lang="ru-RU" sz="1800" b="0" dirty="0" smtClean="0"/>
              <a:t>представляют в министерство информацию </a:t>
            </a:r>
            <a:r>
              <a:rPr lang="ru-RU" sz="1800" b="0" dirty="0"/>
              <a:t>о соответствующих изменениях и </a:t>
            </a:r>
            <a:r>
              <a:rPr lang="ru-RU" sz="1800" b="0" dirty="0" smtClean="0"/>
              <a:t>письменное согласие </a:t>
            </a:r>
            <a:r>
              <a:rPr lang="ru-RU" sz="1800" b="0" dirty="0"/>
              <a:t>инициаторов ИП, составленное в произвольной форме.»;</a:t>
            </a:r>
          </a:p>
          <a:p>
            <a:pPr>
              <a:defRPr/>
            </a:pPr>
            <a:endParaRPr lang="ru-RU" sz="1800" b="0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50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25438" y="1874838"/>
            <a:ext cx="8532812" cy="4649787"/>
          </a:xfrm>
          <a:prstGeom prst="rect">
            <a:avLst/>
          </a:prstGeom>
          <a:noFill/>
          <a:ln w="9525" algn="ctr">
            <a:solidFill>
              <a:srgbClr val="025AA2"/>
            </a:solidFill>
            <a:miter lim="800000"/>
            <a:headEnd/>
            <a:tailEnd/>
          </a:ln>
        </p:spPr>
        <p:txBody>
          <a:bodyPr lIns="92583" tIns="46292" rIns="92583" bIns="46292" anchor="ctr"/>
          <a:lstStyle/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0" dirty="0"/>
              <a:t>Закон </a:t>
            </a:r>
            <a:r>
              <a:rPr lang="ru-RU" altLang="ru-RU" sz="1600" b="0" dirty="0">
                <a:solidFill>
                  <a:srgbClr val="000000"/>
                </a:solidFill>
              </a:rPr>
              <a:t>Иркутской области</a:t>
            </a:r>
            <a:r>
              <a:rPr lang="ru-RU" sz="1600" b="0" dirty="0"/>
              <a:t> от 06.05.2022 г. № 33-оз «Об отдельных вопросах реализации на территории Иркутской области инициативных проектов»</a:t>
            </a:r>
          </a:p>
          <a:p>
            <a:pPr marL="176213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800" b="0" dirty="0">
              <a:solidFill>
                <a:srgbClr val="990000"/>
              </a:solidFill>
            </a:endParaRP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0" dirty="0"/>
              <a:t>Распоряжение Правительства </a:t>
            </a:r>
            <a:r>
              <a:rPr lang="ru-RU" altLang="ru-RU" sz="1600" b="0" dirty="0"/>
              <a:t>Иркутской области</a:t>
            </a:r>
            <a:r>
              <a:rPr lang="ru-RU" sz="1600" b="0" dirty="0"/>
              <a:t> от 09.08.2022 г. № 444-рп </a:t>
            </a:r>
            <a:br>
              <a:rPr lang="ru-RU" sz="1600" b="0" dirty="0"/>
            </a:br>
            <a:r>
              <a:rPr lang="ru-RU" sz="1600" b="0" dirty="0"/>
              <a:t>«О комиссиях по проведению конкурсного отбора инициативных проектов на территории Иркутской области»</a:t>
            </a: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8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0" dirty="0"/>
              <a:t>Постановление Правительства Иркутской области от 31.08.2022 г. № 679-пп </a:t>
            </a:r>
            <a:br>
              <a:rPr lang="ru-RU" sz="1600" b="0" dirty="0"/>
            </a:br>
            <a:r>
              <a:rPr lang="ru-RU" sz="1600" b="0" dirty="0"/>
              <a:t>«О реализации отдельных положений Закона Иркутской области от 06.05.2022 г.</a:t>
            </a:r>
            <a:br>
              <a:rPr lang="ru-RU" sz="1600" b="0" dirty="0"/>
            </a:br>
            <a:r>
              <a:rPr lang="ru-RU" sz="1600" b="0" dirty="0"/>
              <a:t>№ 33-ОЗ "Об отдельных вопросах реализации на территории Иркутской области инициативных проектов</a:t>
            </a:r>
            <a:r>
              <a:rPr lang="ru-RU" sz="1600" b="0" dirty="0" smtClean="0">
                <a:solidFill>
                  <a:srgbClr val="FF0000"/>
                </a:solidFill>
              </a:rPr>
              <a:t>» с  ИЗМЕНЕНИЯМИ от ИЮЛЯ 2024 г.</a:t>
            </a:r>
            <a:endParaRPr lang="ru-RU" sz="1600" b="0" dirty="0">
              <a:solidFill>
                <a:srgbClr val="FF0000"/>
              </a:solidFill>
            </a:endParaRP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8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0" dirty="0"/>
              <a:t>Постановление Правительства Иркутской области Постановление Правительства Иркутской области от 05.10.2022 г.  № 766-пп «Об установлении Порядка предоставления и распределения субсидий из областного бюджета местным бюджетам на финансовую поддержку реализации инициативных проектов»</a:t>
            </a: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8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0" dirty="0"/>
              <a:t>Распоряжение Правительства </a:t>
            </a:r>
            <a:r>
              <a:rPr lang="ru-RU" altLang="ru-RU" sz="1600" b="0" dirty="0">
                <a:solidFill>
                  <a:srgbClr val="000000"/>
                </a:solidFill>
              </a:rPr>
              <a:t>Иркутской области</a:t>
            </a:r>
            <a:r>
              <a:rPr lang="ru-RU" sz="1600" b="0" dirty="0"/>
              <a:t> </a:t>
            </a:r>
            <a:r>
              <a:rPr lang="ru-RU" sz="1600" dirty="0"/>
              <a:t>от </a:t>
            </a:r>
            <a:r>
              <a:rPr lang="ru-RU" sz="1600" dirty="0" smtClean="0"/>
              <a:t>25.07.2023г</a:t>
            </a:r>
            <a:r>
              <a:rPr lang="ru-RU" sz="1600" dirty="0"/>
              <a:t>. № </a:t>
            </a:r>
            <a:r>
              <a:rPr lang="ru-RU" sz="1600" dirty="0" smtClean="0"/>
              <a:t>488-рп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0" dirty="0"/>
              <a:t>«Об утверждении предельного уровня софинансирования Иркутской области </a:t>
            </a:r>
            <a:br>
              <a:rPr lang="ru-RU" sz="1600" b="0" dirty="0"/>
            </a:br>
            <a:r>
              <a:rPr lang="ru-RU" sz="1600" b="0" dirty="0"/>
              <a:t>(в процентах) объема расходного обязательства муниципального образования Иркутской области на </a:t>
            </a:r>
            <a:r>
              <a:rPr lang="ru-RU" sz="1600" b="0" dirty="0" smtClean="0"/>
              <a:t>2024 </a:t>
            </a:r>
            <a:r>
              <a:rPr lang="ru-RU" sz="1600" b="0" dirty="0"/>
              <a:t>год и на плановый период </a:t>
            </a:r>
            <a:r>
              <a:rPr lang="ru-RU" sz="1600" b="0" dirty="0" smtClean="0"/>
              <a:t>2025 </a:t>
            </a:r>
            <a:r>
              <a:rPr lang="ru-RU" sz="1600" b="0" dirty="0"/>
              <a:t>и </a:t>
            </a:r>
            <a:r>
              <a:rPr lang="ru-RU" sz="1600" b="0" dirty="0" smtClean="0"/>
              <a:t>2026 </a:t>
            </a:r>
            <a:r>
              <a:rPr lang="ru-RU" sz="1600" b="0" dirty="0"/>
              <a:t>годов</a:t>
            </a:r>
          </a:p>
        </p:txBody>
      </p:sp>
      <p:sp>
        <p:nvSpPr>
          <p:cNvPr id="3075" name="Номер слайда 1"/>
          <p:cNvSpPr txBox="1">
            <a:spLocks noGrp="1"/>
          </p:cNvSpPr>
          <p:nvPr/>
        </p:nvSpPr>
        <p:spPr bwMode="auto">
          <a:xfrm>
            <a:off x="6759575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355C2E2B-0E1B-48FF-974D-80F633CB2D7C}" type="slidenum">
              <a:rPr lang="ru-RU" altLang="ru-RU" sz="1400" b="0">
                <a:solidFill>
                  <a:srgbClr val="000000"/>
                </a:solidFill>
              </a:rPr>
              <a:pPr algn="r"/>
              <a:t>2</a:t>
            </a:fld>
            <a:endParaRPr lang="ru-RU" altLang="ru-RU" sz="1400" b="0">
              <a:solidFill>
                <a:srgbClr val="000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2900" y="1500188"/>
            <a:ext cx="8569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 anchor="ctr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>
                <a:solidFill>
                  <a:srgbClr val="00B050"/>
                </a:solidFill>
              </a:rPr>
              <a:t>НОРМАТИВНО - ПРАВОВАЯ </a:t>
            </a:r>
            <a:r>
              <a:rPr lang="ru-RU" altLang="ru-RU" sz="1600" dirty="0" smtClean="0">
                <a:solidFill>
                  <a:srgbClr val="00B050"/>
                </a:solidFill>
              </a:rPr>
              <a:t>БАЗА (субъекта)</a:t>
            </a:r>
            <a:endParaRPr lang="ru-RU" altLang="ru-RU" sz="1600" dirty="0">
              <a:solidFill>
                <a:srgbClr val="00B050"/>
              </a:solidFill>
            </a:endParaRPr>
          </a:p>
        </p:txBody>
      </p:sp>
      <p:sp>
        <p:nvSpPr>
          <p:cNvPr id="5126" name="Text Box 60"/>
          <p:cNvSpPr txBox="1">
            <a:spLocks noChangeArrowheads="1"/>
          </p:cNvSpPr>
          <p:nvPr/>
        </p:nvSpPr>
        <p:spPr bwMode="auto">
          <a:xfrm>
            <a:off x="360363" y="561975"/>
            <a:ext cx="8532812" cy="936625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chemeClr val="bg1"/>
                </a:solidFill>
              </a:rPr>
              <a:t>Инициативный проект </a:t>
            </a:r>
            <a:r>
              <a:rPr lang="ru-RU" sz="1600" b="0" dirty="0">
                <a:solidFill>
                  <a:schemeClr val="bg1"/>
                </a:solidFill>
              </a:rPr>
              <a:t>- это предложение, подготовленное на основе проектных идей в целях реализации мероприятий, направленных на решение приоритетной для жителей муниципального </a:t>
            </a:r>
            <a:r>
              <a:rPr lang="ru-RU" sz="1600" b="0" dirty="0" smtClean="0">
                <a:solidFill>
                  <a:schemeClr val="bg1"/>
                </a:solidFill>
              </a:rPr>
              <a:t> образования </a:t>
            </a:r>
            <a:r>
              <a:rPr lang="ru-RU" sz="1600" dirty="0">
                <a:solidFill>
                  <a:schemeClr val="bg1"/>
                </a:solidFill>
              </a:rPr>
              <a:t>проблемы</a:t>
            </a:r>
            <a:endParaRPr lang="ru-RU" sz="1600" b="0" dirty="0">
              <a:solidFill>
                <a:schemeClr val="bg1"/>
              </a:solidFill>
            </a:endParaRPr>
          </a:p>
        </p:txBody>
      </p:sp>
      <p:sp>
        <p:nvSpPr>
          <p:cNvPr id="9" name="Параллелограмм 8"/>
          <p:cNvSpPr/>
          <p:nvPr/>
        </p:nvSpPr>
        <p:spPr>
          <a:xfrm>
            <a:off x="5219700" y="138113"/>
            <a:ext cx="3924300" cy="288925"/>
          </a:xfrm>
          <a:prstGeom prst="parallelogram">
            <a:avLst/>
          </a:prstGeom>
          <a:solidFill>
            <a:srgbClr val="003399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1368425" y="138113"/>
            <a:ext cx="3924300" cy="288925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80" name="TextBox 25"/>
          <p:cNvSpPr txBox="1">
            <a:spLocks noChangeArrowheads="1"/>
          </p:cNvSpPr>
          <p:nvPr/>
        </p:nvSpPr>
        <p:spPr bwMode="auto">
          <a:xfrm>
            <a:off x="406400" y="115888"/>
            <a:ext cx="6357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600">
                <a:cs typeface="Arial" pitchFamily="34" charset="0"/>
              </a:rPr>
              <a:t>ИНИЦИАТИВНЫЕ ПРОЕКТЫ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785225" cy="0"/>
          </a:xfrm>
          <a:prstGeom prst="line">
            <a:avLst/>
          </a:prstGeom>
          <a:ln w="15875">
            <a:solidFill>
              <a:srgbClr val="33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76438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66988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400425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498975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589588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8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303588" y="369888"/>
            <a:ext cx="3368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>
                <a:solidFill>
                  <a:srgbClr val="C00000"/>
                </a:solidFill>
              </a:rPr>
              <a:t>ВАЖНО! 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Про отчеты по реализации ИП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8" y="1025525"/>
            <a:ext cx="8366125" cy="59862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ru-RU" sz="1800" b="0" dirty="0"/>
              <a:t>Обязательны Публикации о ходе реализации проекта!</a:t>
            </a:r>
          </a:p>
          <a:p>
            <a:pPr>
              <a:defRPr/>
            </a:pPr>
            <a:endParaRPr lang="ru-RU" sz="500" b="0" dirty="0"/>
          </a:p>
          <a:p>
            <a:pPr marL="285750" indent="-285750">
              <a:buFontTx/>
              <a:buChar char="-"/>
              <a:defRPr/>
            </a:pPr>
            <a:r>
              <a:rPr lang="ru-RU" sz="1800" b="0" dirty="0"/>
              <a:t>на официальном сайте Слюдянского муниципального района через </a:t>
            </a:r>
            <a:r>
              <a:rPr lang="ru-RU" sz="1800" b="0" dirty="0" err="1"/>
              <a:t>ответ.спец</a:t>
            </a:r>
            <a:r>
              <a:rPr lang="ru-RU" sz="1800" b="0" dirty="0"/>
              <a:t>. Игумнову В.М. </a:t>
            </a:r>
            <a:r>
              <a:rPr lang="ru-RU" sz="1800" b="0" dirty="0">
                <a:solidFill>
                  <a:srgbClr val="0070C0"/>
                </a:solidFill>
              </a:rPr>
              <a:t>(ВСЕХ проектов!)</a:t>
            </a:r>
          </a:p>
          <a:p>
            <a:pPr marL="285750" indent="-285750">
              <a:buFontTx/>
              <a:buChar char="-"/>
              <a:defRPr/>
            </a:pPr>
            <a:r>
              <a:rPr lang="ru-RU" sz="1800" b="0" dirty="0"/>
              <a:t>на сайтах поселений, с кем подписано соглашение</a:t>
            </a:r>
          </a:p>
          <a:p>
            <a:pPr marL="285750" indent="-285750">
              <a:buFontTx/>
              <a:buChar char="-"/>
              <a:defRPr/>
            </a:pPr>
            <a:r>
              <a:rPr lang="ru-RU" sz="1800" b="0" dirty="0" smtClean="0"/>
              <a:t>отчет в </a:t>
            </a:r>
            <a:r>
              <a:rPr lang="ru-RU" sz="1800" b="0" dirty="0" smtClean="0">
                <a:solidFill>
                  <a:srgbClr val="0070C0"/>
                </a:solidFill>
              </a:rPr>
              <a:t>ЖИВОМ РЕГИОНЕ  </a:t>
            </a:r>
            <a:r>
              <a:rPr lang="ru-RU" sz="1800" b="0" dirty="0" smtClean="0"/>
              <a:t>до 15 января</a:t>
            </a:r>
          </a:p>
          <a:p>
            <a:pPr marL="285750" indent="-285750">
              <a:buFontTx/>
              <a:buChar char="-"/>
              <a:defRPr/>
            </a:pPr>
            <a:endParaRPr lang="ru-RU" sz="1800" b="0" dirty="0"/>
          </a:p>
          <a:p>
            <a:pPr>
              <a:defRPr/>
            </a:pPr>
            <a:r>
              <a:rPr lang="ru-RU" sz="1800" b="0" dirty="0"/>
              <a:t>Публикации ведутся не реже 1 раза в месяц с начала реализации проекта. </a:t>
            </a:r>
          </a:p>
          <a:p>
            <a:pPr>
              <a:defRPr/>
            </a:pPr>
            <a:r>
              <a:rPr lang="ru-RU" sz="1800" b="0" dirty="0"/>
              <a:t>Публикация по итогам завершения инициативного проекта осуществляется в течение 30 календарных дней, но не позднее 15 января </a:t>
            </a:r>
            <a:r>
              <a:rPr lang="ru-RU" sz="1800" b="0" dirty="0" smtClean="0"/>
              <a:t>года, </a:t>
            </a:r>
            <a:r>
              <a:rPr lang="ru-RU" sz="1800" b="0" dirty="0"/>
              <a:t>следующего за отчетным.</a:t>
            </a:r>
          </a:p>
          <a:p>
            <a:pPr>
              <a:defRPr/>
            </a:pPr>
            <a:endParaRPr lang="ru-RU" sz="1800" b="0" dirty="0"/>
          </a:p>
          <a:p>
            <a:pPr>
              <a:defRPr/>
            </a:pPr>
            <a:r>
              <a:rPr lang="ru-RU" sz="1800" b="0" dirty="0"/>
              <a:t>В публикациях указываем, что это проект </a:t>
            </a:r>
          </a:p>
          <a:p>
            <a:pPr>
              <a:defRPr/>
            </a:pPr>
            <a:r>
              <a:rPr lang="ru-RU" sz="1800" b="0" dirty="0">
                <a:solidFill>
                  <a:srgbClr val="0070C0"/>
                </a:solidFill>
              </a:rPr>
              <a:t>Единой России </a:t>
            </a:r>
            <a:r>
              <a:rPr lang="ru-RU" sz="1800" b="0" dirty="0"/>
              <a:t>«</a:t>
            </a:r>
            <a:r>
              <a:rPr lang="ru-RU" sz="1800" b="0" dirty="0">
                <a:solidFill>
                  <a:srgbClr val="0070C0"/>
                </a:solidFill>
              </a:rPr>
              <a:t>Есть решение</a:t>
            </a:r>
            <a:r>
              <a:rPr lang="ru-RU" sz="1800" b="0" dirty="0"/>
              <a:t>» </a:t>
            </a:r>
          </a:p>
          <a:p>
            <a:pPr marL="342900" indent="-342900">
              <a:buFontTx/>
              <a:buAutoNum type="arabicParenR"/>
              <a:defRPr/>
            </a:pPr>
            <a:endParaRPr lang="ru-RU" sz="1800" b="0" dirty="0"/>
          </a:p>
          <a:p>
            <a:pPr>
              <a:defRPr/>
            </a:pPr>
            <a:r>
              <a:rPr lang="ru-RU" sz="1800" b="0" dirty="0"/>
              <a:t>2) Организатором форм общественного контроля является Общественная палата Слюдянского муниципального района – </a:t>
            </a:r>
            <a:r>
              <a:rPr lang="ru-RU" sz="1800" b="0" dirty="0">
                <a:solidFill>
                  <a:srgbClr val="0070C0"/>
                </a:solidFill>
              </a:rPr>
              <a:t>администрация МО </a:t>
            </a:r>
            <a:r>
              <a:rPr lang="ru-RU" sz="1800" b="0" dirty="0" smtClean="0">
                <a:solidFill>
                  <a:srgbClr val="0070C0"/>
                </a:solidFill>
              </a:rPr>
              <a:t>(с </a:t>
            </a:r>
            <a:r>
              <a:rPr lang="ru-RU" sz="1800" b="0" dirty="0">
                <a:solidFill>
                  <a:srgbClr val="0070C0"/>
                </a:solidFill>
              </a:rPr>
              <a:t>кем подписано соглашение на реализацию </a:t>
            </a:r>
            <a:r>
              <a:rPr lang="ru-RU" sz="1800" b="0" dirty="0" smtClean="0">
                <a:solidFill>
                  <a:srgbClr val="0070C0"/>
                </a:solidFill>
              </a:rPr>
              <a:t>ИП) </a:t>
            </a:r>
            <a:r>
              <a:rPr lang="ru-RU" sz="1800" b="0" dirty="0">
                <a:solidFill>
                  <a:srgbClr val="0070C0"/>
                </a:solidFill>
              </a:rPr>
              <a:t>направляет приглашение в </a:t>
            </a:r>
            <a:r>
              <a:rPr lang="ru-RU" sz="1800" b="0" dirty="0" smtClean="0">
                <a:solidFill>
                  <a:srgbClr val="0070C0"/>
                </a:solidFill>
              </a:rPr>
              <a:t>Общественную </a:t>
            </a:r>
            <a:r>
              <a:rPr lang="ru-RU" sz="1800" b="0" dirty="0">
                <a:solidFill>
                  <a:srgbClr val="0070C0"/>
                </a:solidFill>
              </a:rPr>
              <a:t>палату</a:t>
            </a:r>
            <a:r>
              <a:rPr lang="ru-RU" sz="1800" b="0" dirty="0"/>
              <a:t> </a:t>
            </a:r>
            <a:r>
              <a:rPr lang="ru-RU" sz="1800" b="0" dirty="0">
                <a:solidFill>
                  <a:srgbClr val="0070C0"/>
                </a:solidFill>
              </a:rPr>
              <a:t>СМР</a:t>
            </a:r>
            <a:r>
              <a:rPr lang="ru-RU" sz="1800" b="0" dirty="0"/>
              <a:t> на открытие / завершение проекта!</a:t>
            </a:r>
          </a:p>
          <a:p>
            <a:pPr marL="342900" indent="-342900">
              <a:buFontTx/>
              <a:buAutoNum type="arabicParenR"/>
              <a:defRPr/>
            </a:pPr>
            <a:endParaRPr lang="ru-RU" sz="1800" b="0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20484" name="Picture 6" descr="D:\Users\igumnova_vm\Pictures\5NtpWuodveHWfHpSQY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1008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D:\Users\igumnova_vm\Pictures\2023-07-25_16-30-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08756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6350" y="6602413"/>
            <a:ext cx="9144000" cy="260350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400" b="0" dirty="0">
              <a:solidFill>
                <a:srgbClr val="FDF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4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850" y="476250"/>
            <a:ext cx="8424863" cy="56165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3366FF"/>
                </a:solidFill>
                <a:latin typeface="+mj-lt"/>
              </a:rPr>
              <a:t>Уполномоченный орган: </a:t>
            </a:r>
          </a:p>
          <a:p>
            <a:pPr marL="0" indent="0">
              <a:buFontTx/>
              <a:buNone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отдел по анализу и прогнозированию социально-экономического развития  территории управления социально-экономического развития администрации Слюдянского муниципального района, каб.14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defRPr/>
            </a:pPr>
            <a:endParaRPr lang="ru-RU" sz="1100" dirty="0" smtClean="0">
              <a:solidFill>
                <a:schemeClr val="accent1"/>
              </a:solidFill>
              <a:latin typeface="+mj-lt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3366FF"/>
                </a:solidFill>
                <a:latin typeface="+mj-lt"/>
              </a:rPr>
              <a:t>Адрес, контакты:</a:t>
            </a:r>
            <a:r>
              <a:rPr lang="ru-RU" sz="2800" dirty="0" smtClean="0">
                <a:solidFill>
                  <a:srgbClr val="3366FF"/>
                </a:solidFill>
                <a:latin typeface="+mj-lt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г.Слюдянка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ул.Ржанова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д.2,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эл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почта </a:t>
            </a:r>
            <a:r>
              <a:rPr lang="en-US" sz="2000" b="1" dirty="0"/>
              <a:t>saldusheva_av@sludyanka.ru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 </a:t>
            </a:r>
          </a:p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тел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51-2-05,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доб.115 (Вероника), 136 (Анастасия)</a:t>
            </a:r>
          </a:p>
          <a:p>
            <a:pPr marL="0" indent="0">
              <a:buFontTx/>
              <a:buNone/>
              <a:defRPr/>
            </a:pP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en-US" sz="2800" dirty="0">
                <a:solidFill>
                  <a:schemeClr val="accent1"/>
                </a:solidFill>
                <a:latin typeface="+mj-lt"/>
                <a:hlinkClick r:id="rId2"/>
              </a:rPr>
              <a:t>https://</a:t>
            </a:r>
            <a:r>
              <a:rPr lang="en-US" sz="2800" dirty="0" smtClean="0">
                <a:solidFill>
                  <a:schemeClr val="accent1"/>
                </a:solidFill>
                <a:latin typeface="+mj-lt"/>
                <a:hlinkClick r:id="rId2"/>
              </a:rPr>
              <a:t>www.sludyanka.ru/page/0de558011c2d45599e616425f7aa66e7</a:t>
            </a:r>
            <a:endParaRPr lang="ru-RU" sz="2800" dirty="0" smtClean="0">
              <a:solidFill>
                <a:schemeClr val="accent1"/>
              </a:solidFill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ru-RU" sz="2800" dirty="0" smtClean="0">
                <a:solidFill>
                  <a:srgbClr val="3366FF"/>
                </a:solidFill>
                <a:latin typeface="+mj-lt"/>
              </a:rPr>
              <a:t>Главная- Экономика района-Инициативные проекты- Условия конкурса и итоги – Конкурс 2024 года</a:t>
            </a:r>
          </a:p>
          <a:p>
            <a:pPr marL="0" indent="0">
              <a:buFontTx/>
              <a:buNone/>
              <a:defRPr/>
            </a:pPr>
            <a:endParaRPr lang="ru-RU" sz="1300" dirty="0" smtClean="0">
              <a:solidFill>
                <a:srgbClr val="3366FF"/>
              </a:solidFill>
              <a:latin typeface="+mj-lt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3366FF"/>
                </a:solidFill>
                <a:latin typeface="+mj-lt"/>
              </a:rPr>
              <a:t>Ответственный специалист:</a:t>
            </a:r>
          </a:p>
          <a:p>
            <a:pPr marL="0" indent="0">
              <a:buFontTx/>
              <a:buNone/>
              <a:defRPr/>
            </a:pPr>
            <a:r>
              <a:rPr lang="ru-RU" sz="28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Игумнова Вероника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Матеюсовна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0" y="6721475"/>
            <a:ext cx="9144000" cy="187325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400" b="0" dirty="0">
              <a:solidFill>
                <a:srgbClr val="FDF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1123950"/>
            <a:ext cx="7558087" cy="338455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Arial Narrow" pitchFamily="34" charset="0"/>
              </a:rPr>
              <a:t>БЛАГОДАРЮ ЗА ВНИМАНИЕ!</a:t>
            </a:r>
          </a:p>
        </p:txBody>
      </p:sp>
      <p:sp>
        <p:nvSpPr>
          <p:cNvPr id="2355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ED67310-5E3D-4FCE-90E7-CBB91AE412E9}" type="slidenum">
              <a:rPr lang="ru-RU" altLang="ru-RU" sz="1400" b="0" smtClean="0"/>
              <a:pPr/>
              <a:t>22</a:t>
            </a:fld>
            <a:endParaRPr lang="ru-RU" altLang="ru-RU" sz="1400" b="0" smtClean="0"/>
          </a:p>
        </p:txBody>
      </p:sp>
      <p:pic>
        <p:nvPicPr>
          <p:cNvPr id="23556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91440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5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325438" y="1125538"/>
            <a:ext cx="8532812" cy="5399087"/>
          </a:xfrm>
          <a:prstGeom prst="rect">
            <a:avLst/>
          </a:prstGeom>
          <a:noFill/>
          <a:ln w="9525" algn="ctr">
            <a:solidFill>
              <a:srgbClr val="025A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583" tIns="46292" rIns="92583" bIns="46292" anchor="ctr"/>
          <a:lstStyle>
            <a:lvl1pPr marL="355600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1600" dirty="0"/>
              <a:t>Решение РД от 29.09.2022г. № 52–VII </a:t>
            </a:r>
            <a:r>
              <a:rPr lang="ru-RU" sz="1600" dirty="0" err="1"/>
              <a:t>рд</a:t>
            </a:r>
            <a:r>
              <a:rPr lang="ru-RU" sz="1600" dirty="0"/>
              <a:t> </a:t>
            </a:r>
            <a:r>
              <a:rPr lang="ru-RU" sz="1200" dirty="0" smtClean="0"/>
              <a:t>(с изм. от авг. 2023 и окт. 2023) </a:t>
            </a:r>
            <a:r>
              <a:rPr lang="ru-RU" sz="1600" b="0" dirty="0" smtClean="0"/>
              <a:t>«Порядок </a:t>
            </a:r>
            <a:r>
              <a:rPr lang="ru-RU" sz="1600" b="0" dirty="0"/>
              <a:t>выдвижения, внесения и обсуждения инициативных проектов на территории Слюдянского муниципального района, выдвигаемых для получения финансовой поддержки за счет межбюджетных трансфертов из бюджета Иркутской области»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800" b="0" dirty="0"/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1600" dirty="0"/>
              <a:t>Решение РД от 29.09 .2022г. № 53– VII </a:t>
            </a:r>
            <a:r>
              <a:rPr lang="ru-RU" sz="1600" dirty="0" err="1" smtClean="0"/>
              <a:t>рд</a:t>
            </a:r>
            <a:r>
              <a:rPr lang="ru-RU" sz="1600" dirty="0"/>
              <a:t> </a:t>
            </a:r>
            <a:r>
              <a:rPr lang="ru-RU" sz="1200" dirty="0"/>
              <a:t>(с </a:t>
            </a:r>
            <a:r>
              <a:rPr lang="ru-RU" sz="1200" dirty="0" smtClean="0"/>
              <a:t>изм. </a:t>
            </a:r>
            <a:r>
              <a:rPr lang="ru-RU" sz="1200" dirty="0"/>
              <a:t>от авг</a:t>
            </a:r>
            <a:r>
              <a:rPr lang="ru-RU" sz="1200" dirty="0" smtClean="0"/>
              <a:t>. 2023 и окт. 2023) </a:t>
            </a:r>
            <a:r>
              <a:rPr lang="ru-RU" sz="1600" b="0" dirty="0"/>
              <a:t>«Порядок формирования и деятельности муниципальной комиссии по проведению конкурсного отбора инициативных проектов на территории Слюдянского муниципального района, выдвигаемых для получения финансовой поддержки за счет межбюджетных трансфертов из бюджета Иркутской области»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800" b="0" dirty="0"/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1600" dirty="0"/>
              <a:t>Решение РД от 25.11.2021г. </a:t>
            </a:r>
            <a:r>
              <a:rPr lang="ru-RU" sz="1600" dirty="0" smtClean="0"/>
              <a:t>№ 65-VII </a:t>
            </a:r>
            <a:r>
              <a:rPr lang="ru-RU" sz="1600" dirty="0" err="1"/>
              <a:t>рд</a:t>
            </a:r>
            <a:r>
              <a:rPr lang="ru-RU" sz="1600" dirty="0"/>
              <a:t> </a:t>
            </a:r>
            <a:r>
              <a:rPr lang="ru-RU" sz="1600" b="0" dirty="0"/>
              <a:t>«Порядок расчета и возврата сумм инициативных платежей, подлежащих возврату лицам (в том числе организациям), осуществившим их перечисление в бюджет Слюдянского муниципального района»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800" b="0" dirty="0"/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1600" dirty="0"/>
              <a:t>Решение РД от 27.10.2022г. </a:t>
            </a:r>
            <a:r>
              <a:rPr lang="ru-RU" sz="1600" dirty="0" smtClean="0"/>
              <a:t>№ 57-VII </a:t>
            </a:r>
            <a:r>
              <a:rPr lang="ru-RU" sz="1600" dirty="0" err="1"/>
              <a:t>рд</a:t>
            </a:r>
            <a:r>
              <a:rPr lang="ru-RU" sz="1600" dirty="0"/>
              <a:t> </a:t>
            </a:r>
            <a:r>
              <a:rPr lang="ru-RU" sz="1600" b="0" dirty="0"/>
              <a:t>«Порядок сбора подписей граждан в целях выявления их мнения по вопросу о поддержке инициативных проектов в Слюдянском муниципальном районе, выдвигаемых для получения финансовой поддержки за счет межбюджетных трансфертов из бюджета Иркутской области»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800" b="0" dirty="0"/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1600" dirty="0"/>
              <a:t>Решение РД от 28.10.2021г. № 56 -VII </a:t>
            </a:r>
            <a:r>
              <a:rPr lang="ru-RU" sz="1600" dirty="0" err="1"/>
              <a:t>рд</a:t>
            </a:r>
            <a:r>
              <a:rPr lang="ru-RU" sz="1600" dirty="0"/>
              <a:t> </a:t>
            </a:r>
            <a:r>
              <a:rPr lang="ru-RU" sz="1600" b="0" dirty="0" smtClean="0"/>
              <a:t>«Порядок </a:t>
            </a:r>
            <a:r>
              <a:rPr lang="ru-RU" sz="1600" b="0" dirty="0"/>
              <a:t>назначения и проведения собрания граждан в Слюдянском муниципальном районе, проводимого в целях обсуждения вопросов внесения инициативных проектов и их рассмотрения»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1600" b="0" dirty="0"/>
          </a:p>
        </p:txBody>
      </p:sp>
      <p:sp>
        <p:nvSpPr>
          <p:cNvPr id="4099" name="Номер слайда 1"/>
          <p:cNvSpPr txBox="1">
            <a:spLocks noGrp="1"/>
          </p:cNvSpPr>
          <p:nvPr/>
        </p:nvSpPr>
        <p:spPr bwMode="auto">
          <a:xfrm>
            <a:off x="6759575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DD9892AA-4D44-4CF1-A55B-CBEBB9AEC636}" type="slidenum">
              <a:rPr lang="ru-RU" altLang="ru-RU" sz="1400" b="0">
                <a:solidFill>
                  <a:srgbClr val="000000"/>
                </a:solidFill>
              </a:rPr>
              <a:pPr algn="r"/>
              <a:t>3</a:t>
            </a:fld>
            <a:endParaRPr lang="ru-RU" altLang="ru-RU" sz="1400" b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9075" y="692150"/>
            <a:ext cx="8569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 anchor="ctr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>
                <a:solidFill>
                  <a:srgbClr val="00B050"/>
                </a:solidFill>
              </a:rPr>
              <a:t>НОРМАТИВНО - ПРАВОВАЯ БАЗА </a:t>
            </a:r>
            <a:r>
              <a:rPr lang="ru-RU" altLang="ru-RU" sz="1600" dirty="0" smtClean="0">
                <a:solidFill>
                  <a:srgbClr val="00B050"/>
                </a:solidFill>
              </a:rPr>
              <a:t>(Слюдянского </a:t>
            </a:r>
            <a:r>
              <a:rPr lang="ru-RU" altLang="ru-RU" sz="1600" dirty="0">
                <a:solidFill>
                  <a:srgbClr val="00B050"/>
                </a:solidFill>
              </a:rPr>
              <a:t>муниципального </a:t>
            </a:r>
            <a:r>
              <a:rPr lang="ru-RU" altLang="ru-RU" sz="1600" dirty="0" smtClean="0">
                <a:solidFill>
                  <a:srgbClr val="00B050"/>
                </a:solidFill>
              </a:rPr>
              <a:t>района)</a:t>
            </a:r>
            <a:endParaRPr lang="ru-RU" altLang="ru-RU" sz="1600" dirty="0">
              <a:solidFill>
                <a:srgbClr val="00B050"/>
              </a:solidFill>
            </a:endParaRPr>
          </a:p>
        </p:txBody>
      </p:sp>
      <p:sp>
        <p:nvSpPr>
          <p:cNvPr id="9" name="Параллелограмм 8"/>
          <p:cNvSpPr/>
          <p:nvPr/>
        </p:nvSpPr>
        <p:spPr>
          <a:xfrm>
            <a:off x="5219700" y="138113"/>
            <a:ext cx="3924300" cy="288925"/>
          </a:xfrm>
          <a:prstGeom prst="parallelogram">
            <a:avLst/>
          </a:prstGeom>
          <a:solidFill>
            <a:srgbClr val="003399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1368425" y="138113"/>
            <a:ext cx="3924300" cy="288925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03" name="TextBox 25"/>
          <p:cNvSpPr txBox="1">
            <a:spLocks noChangeArrowheads="1"/>
          </p:cNvSpPr>
          <p:nvPr/>
        </p:nvSpPr>
        <p:spPr bwMode="auto">
          <a:xfrm>
            <a:off x="406400" y="115888"/>
            <a:ext cx="6357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600">
                <a:cs typeface="Arial" pitchFamily="34" charset="0"/>
              </a:rPr>
              <a:t>ИНИЦИАТИВНЫЕ ПРОЕКТЫ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785225" cy="0"/>
          </a:xfrm>
          <a:prstGeom prst="line">
            <a:avLst/>
          </a:prstGeom>
          <a:ln w="15875">
            <a:solidFill>
              <a:srgbClr val="33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68413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363788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529013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4371975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5461000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5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025" y="622300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97B561B-462D-4FBE-B99C-3CBF1CED033F}" type="slidenum">
              <a:rPr lang="ru-RU" altLang="ru-RU" sz="1400" b="0" smtClean="0"/>
              <a:pPr/>
              <a:t>4</a:t>
            </a:fld>
            <a:endParaRPr lang="ru-RU" altLang="ru-RU" sz="1400" b="0" dirty="0" smtClean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50825" y="44450"/>
            <a:ext cx="889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 anchor="ctr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0000"/>
                </a:solidFill>
              </a:rPr>
              <a:t>ИНИЦИАТИВНЫЕ ПРОЕКТЫ</a:t>
            </a: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4716463" y="620713"/>
            <a:ext cx="4103687" cy="1512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29292"/>
            </a:prstShdw>
          </a:effectLst>
        </p:spPr>
        <p:txBody>
          <a:bodyPr wrap="none" lIns="92583" tIns="46292" rIns="92583" bIns="46292" anchor="ctr"/>
          <a:lstStyle/>
          <a:p>
            <a:pPr>
              <a:defRPr/>
            </a:pPr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5003800" y="765175"/>
            <a:ext cx="36004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2583" tIns="46292" rIns="92583" bIns="46292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Arial" charset="0"/>
              </a:rPr>
              <a:t>На реализацию полномочий</a:t>
            </a:r>
          </a:p>
          <a:p>
            <a:pPr>
              <a:defRPr/>
            </a:pPr>
            <a:r>
              <a:rPr lang="ru-RU" sz="1400" b="0" i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ru-RU" sz="1400" i="1" dirty="0">
                <a:solidFill>
                  <a:srgbClr val="003300"/>
                </a:solidFill>
                <a:latin typeface="Arial" charset="0"/>
              </a:rPr>
              <a:t>ст. 14, </a:t>
            </a:r>
            <a:r>
              <a:rPr lang="ru-RU" sz="1400" i="1" dirty="0" smtClean="0">
                <a:solidFill>
                  <a:srgbClr val="003300"/>
                </a:solidFill>
                <a:latin typeface="Arial" charset="0"/>
              </a:rPr>
              <a:t>15</a:t>
            </a:r>
            <a:r>
              <a:rPr lang="ru-RU" sz="1400" b="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400" b="0" i="1" dirty="0">
                <a:solidFill>
                  <a:srgbClr val="000000"/>
                </a:solidFill>
                <a:latin typeface="Arial" charset="0"/>
              </a:rPr>
              <a:t>Федерального закона </a:t>
            </a:r>
          </a:p>
          <a:p>
            <a:pPr>
              <a:defRPr/>
            </a:pPr>
            <a:r>
              <a:rPr lang="ru-RU" sz="1400" b="0" i="1" dirty="0">
                <a:solidFill>
                  <a:srgbClr val="000000"/>
                </a:solidFill>
                <a:latin typeface="Arial" charset="0"/>
              </a:rPr>
              <a:t>№131-ФЗ от 06.10.2003 г. «Об общих принципах организации местного самоуправления в РФ»)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617538" y="814429"/>
            <a:ext cx="1635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sz="1200" dirty="0"/>
              <a:t>группа граждан</a:t>
            </a:r>
          </a:p>
          <a:p>
            <a:pPr algn="ctr" eaLnBrk="1" hangingPunct="1"/>
            <a:r>
              <a:rPr lang="ru-RU" sz="1200" dirty="0"/>
              <a:t> (не менее 3 чел.</a:t>
            </a:r>
          </a:p>
          <a:p>
            <a:pPr algn="ctr" eaLnBrk="1" hangingPunct="1"/>
            <a:r>
              <a:rPr lang="ru-RU" sz="1200" dirty="0"/>
              <a:t>старше 16 </a:t>
            </a:r>
            <a:r>
              <a:rPr lang="ru-RU" sz="1200" dirty="0" smtClean="0"/>
              <a:t>лет с пропиской в СМР)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5127" name="AutoShape 255"/>
          <p:cNvSpPr>
            <a:spLocks noChangeArrowheads="1"/>
          </p:cNvSpPr>
          <p:nvPr/>
        </p:nvSpPr>
        <p:spPr bwMode="auto">
          <a:xfrm>
            <a:off x="4137025" y="892175"/>
            <a:ext cx="457200" cy="912813"/>
          </a:xfrm>
          <a:prstGeom prst="rightArrow">
            <a:avLst>
              <a:gd name="adj1" fmla="val 83176"/>
              <a:gd name="adj2" fmla="val 59954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25256E"/>
              </a:gs>
            </a:gsLst>
            <a:lin ang="0" scaled="1"/>
          </a:gradFill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z="1800" b="0">
              <a:solidFill>
                <a:srgbClr val="000000"/>
              </a:solidFill>
            </a:endParaRPr>
          </a:p>
        </p:txBody>
      </p:sp>
      <p:sp>
        <p:nvSpPr>
          <p:cNvPr id="5128" name="Line 5"/>
          <p:cNvSpPr>
            <a:spLocks noChangeShapeType="1"/>
          </p:cNvSpPr>
          <p:nvPr/>
        </p:nvSpPr>
        <p:spPr bwMode="auto">
          <a:xfrm>
            <a:off x="395288" y="476250"/>
            <a:ext cx="8280400" cy="0"/>
          </a:xfrm>
          <a:prstGeom prst="line">
            <a:avLst/>
          </a:prstGeom>
          <a:noFill/>
          <a:ln w="57150" cmpd="thickThin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583" tIns="46292" rIns="92583" bIns="46292"/>
          <a:lstStyle/>
          <a:p>
            <a:endParaRPr lang="ru-RU"/>
          </a:p>
        </p:txBody>
      </p:sp>
      <p:pic>
        <p:nvPicPr>
          <p:cNvPr id="5129" name="Picture 10" descr="D:\катя\рисунки\Рисуночки\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64925" r="36099" b="19086"/>
          <a:stretch>
            <a:fillRect/>
          </a:stretch>
        </p:blipFill>
        <p:spPr bwMode="auto">
          <a:xfrm>
            <a:off x="5267325" y="2449513"/>
            <a:ext cx="6746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D:\катя\рисунки\Рисуночки\newspic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0" b="14709"/>
          <a:stretch>
            <a:fillRect/>
          </a:stretch>
        </p:blipFill>
        <p:spPr bwMode="auto">
          <a:xfrm>
            <a:off x="460030" y="4010831"/>
            <a:ext cx="971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D:\катя\рисунки\Рисуночки\playground (2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9" y="2444781"/>
            <a:ext cx="15097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9" descr="D:\катя\рисунки\Рисуночки\3159a08477a61cad116ae7ebc1fdde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83" y="3737914"/>
            <a:ext cx="850333" cy="54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0" descr="D:\катя\рисунки\Рисуночки\ozeleneni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0" y="5911482"/>
            <a:ext cx="1213359" cy="80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Прямоугольник 49"/>
          <p:cNvSpPr>
            <a:spLocks noChangeArrowheads="1"/>
          </p:cNvSpPr>
          <p:nvPr/>
        </p:nvSpPr>
        <p:spPr bwMode="auto">
          <a:xfrm>
            <a:off x="6227763" y="2349500"/>
            <a:ext cx="2592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200" b="0"/>
              <a:t>ремонт автомобильных дорог, </a:t>
            </a:r>
            <a:r>
              <a:rPr lang="ru-RU" sz="1200" b="0"/>
              <a:t>устройство тротуаров, пешеходных переходов (дорожек), остановочных пунктов</a:t>
            </a:r>
            <a:endParaRPr lang="ru-RU" altLang="ru-RU" sz="1200" b="0"/>
          </a:p>
        </p:txBody>
      </p:sp>
      <p:sp>
        <p:nvSpPr>
          <p:cNvPr id="5135" name="Прямоугольник 51"/>
          <p:cNvSpPr>
            <a:spLocks noChangeArrowheads="1"/>
          </p:cNvSpPr>
          <p:nvPr/>
        </p:nvSpPr>
        <p:spPr bwMode="auto">
          <a:xfrm>
            <a:off x="1876837" y="4208018"/>
            <a:ext cx="34394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sz="1200" b="0" dirty="0"/>
              <a:t>создание инфраструктуры для </a:t>
            </a:r>
            <a:endParaRPr lang="ru-RU" sz="1200" b="0" dirty="0" smtClean="0"/>
          </a:p>
          <a:p>
            <a:pPr eaLnBrk="1" hangingPunct="1"/>
            <a:r>
              <a:rPr lang="ru-RU" sz="1200" b="0" dirty="0" smtClean="0"/>
              <a:t>организации </a:t>
            </a:r>
            <a:r>
              <a:rPr lang="ru-RU" sz="1200" b="0" dirty="0"/>
              <a:t>и проведения </a:t>
            </a:r>
            <a:br>
              <a:rPr lang="ru-RU" sz="1200" b="0" dirty="0"/>
            </a:br>
            <a:r>
              <a:rPr lang="ru-RU" sz="1200" b="0" dirty="0"/>
              <a:t>культурно-массовых и спортивных мероприятий, в </a:t>
            </a:r>
            <a:r>
              <a:rPr lang="ru-RU" sz="1200" b="0" dirty="0" err="1" smtClean="0"/>
              <a:t>т.</a:t>
            </a:r>
            <a:r>
              <a:rPr lang="ru-RU" sz="1200" dirty="0" err="1" smtClean="0"/>
              <a:t>ч</a:t>
            </a:r>
            <a:r>
              <a:rPr lang="ru-RU" sz="1200" b="0" dirty="0" smtClean="0"/>
              <a:t>. </a:t>
            </a:r>
            <a:r>
              <a:rPr lang="ru-RU" sz="1200" b="0" dirty="0"/>
              <a:t>ярмарок, выставок, концертов, мероприятий в сфере молодежной политике</a:t>
            </a:r>
            <a:endParaRPr lang="ru-RU" altLang="ru-RU" sz="1200" b="0" dirty="0"/>
          </a:p>
        </p:txBody>
      </p:sp>
      <p:sp>
        <p:nvSpPr>
          <p:cNvPr id="5136" name="Прямоугольник 52"/>
          <p:cNvSpPr>
            <a:spLocks noChangeArrowheads="1"/>
          </p:cNvSpPr>
          <p:nvPr/>
        </p:nvSpPr>
        <p:spPr bwMode="auto">
          <a:xfrm>
            <a:off x="1930873" y="5911482"/>
            <a:ext cx="2797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0" dirty="0"/>
              <a:t>благоустройство территорий, </a:t>
            </a:r>
            <a:r>
              <a:rPr lang="ru-RU" sz="1200" b="0" dirty="0" smtClean="0"/>
              <a:t> в том числе дворовых территорий</a:t>
            </a:r>
            <a:endParaRPr lang="ru-RU" sz="1200" u="sng" dirty="0" smtClean="0">
              <a:solidFill>
                <a:srgbClr val="FF0000"/>
              </a:solidFill>
            </a:endParaRPr>
          </a:p>
          <a:p>
            <a:endParaRPr lang="ru-RU" sz="1200" dirty="0"/>
          </a:p>
          <a:p>
            <a:r>
              <a:rPr lang="ru-RU" sz="1200" dirty="0" smtClean="0"/>
              <a:t>устройство </a:t>
            </a:r>
            <a:r>
              <a:rPr lang="ru-RU" sz="1200" b="0" dirty="0"/>
              <a:t>уличного освещения </a:t>
            </a:r>
          </a:p>
        </p:txBody>
      </p:sp>
      <p:sp>
        <p:nvSpPr>
          <p:cNvPr id="5137" name="Прямоугольник 53"/>
          <p:cNvSpPr>
            <a:spLocks noChangeArrowheads="1"/>
          </p:cNvSpPr>
          <p:nvPr/>
        </p:nvSpPr>
        <p:spPr bwMode="auto">
          <a:xfrm>
            <a:off x="1930873" y="5260049"/>
            <a:ext cx="3334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sz="1200" b="0" dirty="0" smtClean="0"/>
              <a:t>проведение текущего ремонта объектов муниципальной собственности  </a:t>
            </a:r>
            <a:endParaRPr lang="ru-RU" altLang="ru-RU" sz="1200" b="0" dirty="0"/>
          </a:p>
        </p:txBody>
      </p:sp>
      <p:sp>
        <p:nvSpPr>
          <p:cNvPr id="5138" name="Прямоугольник 54"/>
          <p:cNvSpPr>
            <a:spLocks noChangeArrowheads="1"/>
          </p:cNvSpPr>
          <p:nvPr/>
        </p:nvSpPr>
        <p:spPr bwMode="auto">
          <a:xfrm>
            <a:off x="1880056" y="3172483"/>
            <a:ext cx="3123744" cy="88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b="0" dirty="0"/>
              <a:t>организация и оснащение проведения культурных, спортивных и образовательных мероприятий, мероприятий в сфере </a:t>
            </a:r>
            <a:r>
              <a:rPr lang="ru-RU" sz="1200" b="0" dirty="0" smtClean="0"/>
              <a:t>молодежной политики.</a:t>
            </a:r>
            <a:endParaRPr lang="ru-RU" sz="800" b="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39" name="Прямоугольник 55"/>
          <p:cNvSpPr>
            <a:spLocks noChangeArrowheads="1"/>
          </p:cNvSpPr>
          <p:nvPr/>
        </p:nvSpPr>
        <p:spPr bwMode="auto">
          <a:xfrm>
            <a:off x="6254441" y="3588110"/>
            <a:ext cx="3041650" cy="93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4000"/>
              </a:lnSpc>
            </a:pPr>
            <a:r>
              <a:rPr lang="ru-RU" sz="1200" dirty="0"/>
              <a:t>м</a:t>
            </a:r>
            <a:r>
              <a:rPr lang="ru-RU" sz="1200" b="0" dirty="0" smtClean="0"/>
              <a:t>атериально-технического </a:t>
            </a:r>
            <a:r>
              <a:rPr lang="ru-RU" sz="1200" b="0" dirty="0"/>
              <a:t>обеспечения </a:t>
            </a:r>
            <a:r>
              <a:rPr lang="ru-RU" sz="1200" b="0" dirty="0" err="1" smtClean="0"/>
              <a:t>мун</a:t>
            </a:r>
            <a:r>
              <a:rPr lang="ru-RU" sz="1200" b="0" dirty="0" smtClean="0"/>
              <a:t>. </a:t>
            </a:r>
            <a:r>
              <a:rPr lang="ru-RU" sz="1200" b="0" dirty="0"/>
              <a:t>учреждений социальной сферы (образование, культура, </a:t>
            </a:r>
            <a:r>
              <a:rPr lang="ru-RU" sz="1200" b="0" dirty="0" smtClean="0"/>
              <a:t>физ. </a:t>
            </a:r>
            <a:r>
              <a:rPr lang="ru-RU" sz="1200" b="0" dirty="0"/>
              <a:t>культура и спорт, </a:t>
            </a:r>
            <a:r>
              <a:rPr lang="ru-RU" sz="1200" b="0" u="sng" dirty="0" smtClean="0"/>
              <a:t>молодежная политика</a:t>
            </a:r>
            <a:r>
              <a:rPr lang="ru-RU" sz="1200" b="0" dirty="0" smtClean="0"/>
              <a:t>)</a:t>
            </a:r>
            <a:endParaRPr lang="ru-RU" altLang="ru-RU" sz="1200" b="0" dirty="0"/>
          </a:p>
        </p:txBody>
      </p:sp>
      <p:sp>
        <p:nvSpPr>
          <p:cNvPr id="5140" name="Прямоугольник 56"/>
          <p:cNvSpPr>
            <a:spLocks noChangeArrowheads="1"/>
          </p:cNvSpPr>
          <p:nvPr/>
        </p:nvSpPr>
        <p:spPr bwMode="auto">
          <a:xfrm>
            <a:off x="1926094" y="2405946"/>
            <a:ext cx="32967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sz="1200" b="0" dirty="0" smtClean="0"/>
              <a:t>Приобретение и установка и (или) обустройство детских </a:t>
            </a:r>
            <a:r>
              <a:rPr lang="ru-RU" sz="1200" b="0" dirty="0"/>
              <a:t>и спортивных площадок, </a:t>
            </a:r>
            <a:r>
              <a:rPr lang="ru-RU" sz="1200" b="0" u="sng" dirty="0">
                <a:solidFill>
                  <a:srgbClr val="0070C0"/>
                </a:solidFill>
              </a:rPr>
              <a:t>в том числе научных детских площадок</a:t>
            </a:r>
            <a:endParaRPr lang="ru-RU" altLang="ru-RU" sz="1200" b="0" u="sng" dirty="0">
              <a:solidFill>
                <a:srgbClr val="0070C0"/>
              </a:solidFill>
            </a:endParaRPr>
          </a:p>
        </p:txBody>
      </p:sp>
      <p:sp>
        <p:nvSpPr>
          <p:cNvPr id="5141" name="Прямоугольник 57"/>
          <p:cNvSpPr>
            <a:spLocks noChangeArrowheads="1"/>
          </p:cNvSpPr>
          <p:nvPr/>
        </p:nvSpPr>
        <p:spPr bwMode="auto">
          <a:xfrm>
            <a:off x="6254441" y="5268913"/>
            <a:ext cx="2754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200" b="0" dirty="0"/>
              <a:t>создание и обустройство экологических троп, инфраструктуры туристических маршрутов</a:t>
            </a:r>
            <a:endParaRPr lang="ru-RU" altLang="ru-RU" sz="1200" b="0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867312" y="2488513"/>
            <a:ext cx="9525" cy="41052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173788" y="2520950"/>
            <a:ext cx="33337" cy="3992563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233363" y="3179763"/>
            <a:ext cx="864076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460030" y="5252606"/>
            <a:ext cx="87376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323850" y="5897295"/>
            <a:ext cx="8701088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222875" y="2465388"/>
            <a:ext cx="42863" cy="40894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250825" y="2465388"/>
            <a:ext cx="73025" cy="410686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57175" y="563563"/>
            <a:ext cx="3522663" cy="311150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defRPr/>
            </a:pPr>
            <a:r>
              <a:rPr lang="ru-RU" altLang="ru-RU" sz="1600" dirty="0" smtClean="0">
                <a:solidFill>
                  <a:schemeClr val="bg1"/>
                </a:solidFill>
              </a:rPr>
              <a:t>Инициаторы проектов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0" y="887323"/>
            <a:ext cx="720000" cy="553242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151" name="Rectangle 3"/>
          <p:cNvSpPr>
            <a:spLocks noChangeArrowheads="1"/>
          </p:cNvSpPr>
          <p:nvPr/>
        </p:nvSpPr>
        <p:spPr bwMode="auto">
          <a:xfrm>
            <a:off x="552450" y="1717675"/>
            <a:ext cx="163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sz="1200"/>
              <a:t>органы ТОС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636870" y="869532"/>
            <a:ext cx="1177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defRPr/>
            </a:pPr>
            <a:r>
              <a:rPr lang="ru-RU" sz="1000" b="0" dirty="0" smtClean="0"/>
              <a:t>староста сельского населенного пункта</a:t>
            </a:r>
            <a:endParaRPr lang="ru-RU" sz="1000" b="0" dirty="0">
              <a:solidFill>
                <a:srgbClr val="000000"/>
              </a:solidFill>
              <a:latin typeface="Spectral Medium"/>
              <a:ea typeface="Calibri" panose="020F0502020204030204" pitchFamily="34" charset="0"/>
              <a:cs typeface="Spectral Medium"/>
            </a:endParaRPr>
          </a:p>
        </p:txBody>
      </p:sp>
      <p:sp>
        <p:nvSpPr>
          <p:cNvPr id="5153" name="Rectangle 3"/>
          <p:cNvSpPr>
            <a:spLocks noChangeArrowheads="1"/>
          </p:cNvSpPr>
          <p:nvPr/>
        </p:nvSpPr>
        <p:spPr bwMode="auto">
          <a:xfrm>
            <a:off x="2500313" y="1723666"/>
            <a:ext cx="1636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sz="1200" dirty="0" smtClean="0"/>
              <a:t>НКО и МАУ 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0" y="1506028"/>
            <a:ext cx="720000" cy="579609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53" y="918131"/>
            <a:ext cx="720000" cy="623595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72" y="1459787"/>
            <a:ext cx="720000" cy="67208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157" name="Прямоугольник 57"/>
          <p:cNvSpPr>
            <a:spLocks noChangeArrowheads="1"/>
          </p:cNvSpPr>
          <p:nvPr/>
        </p:nvSpPr>
        <p:spPr bwMode="auto">
          <a:xfrm>
            <a:off x="6254441" y="6083300"/>
            <a:ext cx="22336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b="0" dirty="0"/>
              <a:t>создание инклюзивной инфраструктуры</a:t>
            </a:r>
          </a:p>
        </p:txBody>
      </p:sp>
      <p:pic>
        <p:nvPicPr>
          <p:cNvPr id="5158" name="Picture 2" descr="https://imperial55.ru/wp-content/uploads/2022/07/construc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4" y="5303838"/>
            <a:ext cx="1041011" cy="54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33363" y="2124075"/>
            <a:ext cx="3522662" cy="311150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defRPr/>
            </a:pPr>
            <a:r>
              <a:rPr lang="ru-RU" altLang="ru-RU" sz="1600" dirty="0" smtClean="0">
                <a:solidFill>
                  <a:schemeClr val="bg1"/>
                </a:solidFill>
              </a:rPr>
              <a:t>Приоритетные направления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pic>
        <p:nvPicPr>
          <p:cNvPr id="5160" name="Picture 14" descr="https://avatars.mds.yandex.net/i?id=64698adbc3306dadaa8fdbbdd301800b_l-3730166-images-thumbs&amp;n=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55" y="6038849"/>
            <a:ext cx="7905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Picture 6" descr="https://photocentra.ru/images/main63/632048_mai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71" y="5303838"/>
            <a:ext cx="7683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8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7512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chemeClr val="accent2"/>
                </a:solidFill>
              </a:rPr>
              <a:t>Проекты научных детских площадок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2" descr="D:\Users\igumnova_vm\Pictures\Безымя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87852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84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95263" y="1068686"/>
            <a:ext cx="8856538" cy="5694063"/>
          </a:xfrm>
          <a:prstGeom prst="rect">
            <a:avLst/>
          </a:prstGeom>
          <a:noFill/>
          <a:ln w="9525" algn="ctr">
            <a:solidFill>
              <a:srgbClr val="025AA2"/>
            </a:solidFill>
            <a:miter lim="800000"/>
            <a:headEnd/>
            <a:tailEnd/>
          </a:ln>
        </p:spPr>
        <p:txBody>
          <a:bodyPr lIns="92583" tIns="46292" rIns="92583" bIns="46292" anchor="ctr"/>
          <a:lstStyle/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0" dirty="0"/>
              <a:t>Быстрореализуемый проект в течение 1 года, в котором предоставляется субсидия </a:t>
            </a:r>
            <a:r>
              <a:rPr lang="ru-RU" sz="1800" b="0" dirty="0" smtClean="0"/>
              <a:t>(Проект должен быть реализован с 01 января до </a:t>
            </a:r>
            <a:r>
              <a:rPr lang="ru-RU" sz="1800" b="0" dirty="0"/>
              <a:t>30 </a:t>
            </a:r>
            <a:r>
              <a:rPr lang="ru-RU" sz="1800" b="0" dirty="0" smtClean="0"/>
              <a:t>декабря 2025 г.)</a:t>
            </a:r>
            <a:endParaRPr lang="ru-RU" sz="18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5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0" dirty="0"/>
              <a:t>Реализация проекта на объектах, земельных участках, находящихся:</a:t>
            </a: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500" b="0" dirty="0"/>
          </a:p>
          <a:p>
            <a:pPr marL="6413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800" b="0" dirty="0"/>
              <a:t>В собственности </a:t>
            </a:r>
            <a:r>
              <a:rPr lang="ru-RU" sz="1800" b="0" dirty="0" smtClean="0"/>
              <a:t>(пользовании</a:t>
            </a:r>
            <a:r>
              <a:rPr lang="ru-RU" sz="1800" b="0" dirty="0"/>
              <a:t>) муниципального образования</a:t>
            </a:r>
          </a:p>
          <a:p>
            <a:pPr marL="6413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800" b="0" dirty="0"/>
              <a:t>Либо при вхождении земельного участка, на котором планируется создание нового имущества, в состав общего имущества многоквартирного дома</a:t>
            </a: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500" b="0" dirty="0">
              <a:solidFill>
                <a:srgbClr val="FF0000"/>
              </a:solidFill>
            </a:endParaRP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0" dirty="0"/>
              <a:t>Соответствие проекта приоритетным направлениям и полномочиям </a:t>
            </a:r>
            <a:r>
              <a:rPr lang="ru-RU" sz="1800" b="0" dirty="0" smtClean="0"/>
              <a:t>МО или СМР с учетом изменений </a:t>
            </a:r>
            <a:r>
              <a:rPr lang="ru-RU" sz="1800" b="0" dirty="0" smtClean="0">
                <a:solidFill>
                  <a:srgbClr val="FF0000"/>
                </a:solidFill>
              </a:rPr>
              <a:t>от 01.01.2025 г!!! (переход части полномочий от сельских поселений в район)</a:t>
            </a:r>
            <a:endParaRPr lang="ru-RU" sz="1800" b="0" dirty="0">
              <a:solidFill>
                <a:srgbClr val="FF0000"/>
              </a:solidFill>
            </a:endParaRP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5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0" dirty="0"/>
              <a:t>Отсутствие мероприятий по строительству, реконструкции и капитальному ремонту</a:t>
            </a: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5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0" dirty="0"/>
              <a:t>Финансирование проекта не предусмотрено в </a:t>
            </a:r>
            <a:r>
              <a:rPr lang="ru-RU" sz="1800" b="0" dirty="0" smtClean="0"/>
              <a:t>других государственных программах ИО </a:t>
            </a:r>
            <a:r>
              <a:rPr lang="ru-RU" sz="1800" b="0" dirty="0" smtClean="0">
                <a:solidFill>
                  <a:srgbClr val="FF0000"/>
                </a:solidFill>
              </a:rPr>
              <a:t>и муниципальных программах района и поселений</a:t>
            </a:r>
            <a:endParaRPr lang="ru-RU" sz="1800" b="0" dirty="0">
              <a:solidFill>
                <a:srgbClr val="FF0000"/>
              </a:solidFill>
            </a:endParaRP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5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0" dirty="0"/>
              <a:t>Оформление проекта по установленной форме</a:t>
            </a: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5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0" dirty="0"/>
              <a:t>Минимальный денежный вклад </a:t>
            </a:r>
            <a:r>
              <a:rPr lang="ru-RU" sz="1800" b="0" dirty="0" smtClean="0"/>
              <a:t>граждан, НКО </a:t>
            </a:r>
            <a:r>
              <a:rPr lang="ru-RU" sz="1800" b="0" dirty="0"/>
              <a:t>и (или) бизнеса – 10% от общей стоимости проекта</a:t>
            </a: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5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0" dirty="0"/>
              <a:t>Поддержка проекта жителями муниципального образования, подтвержденная протоколами собраний или подписными </a:t>
            </a:r>
            <a:r>
              <a:rPr lang="ru-RU" sz="1800" b="0" dirty="0" smtClean="0"/>
              <a:t>листами (по правилам администрации с согласием на обработку персональных данных)</a:t>
            </a:r>
            <a:endParaRPr lang="ru-RU" sz="1800" b="0" dirty="0"/>
          </a:p>
        </p:txBody>
      </p:sp>
      <p:sp>
        <p:nvSpPr>
          <p:cNvPr id="6147" name="Номер слайда 1"/>
          <p:cNvSpPr txBox="1">
            <a:spLocks noGrp="1"/>
          </p:cNvSpPr>
          <p:nvPr/>
        </p:nvSpPr>
        <p:spPr bwMode="auto">
          <a:xfrm>
            <a:off x="6759575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30661EA4-550B-4646-BFCB-063C8B121409}" type="slidenum">
              <a:rPr lang="ru-RU" altLang="ru-RU" sz="1400" b="0">
                <a:solidFill>
                  <a:srgbClr val="000000"/>
                </a:solidFill>
              </a:rPr>
              <a:pPr algn="r"/>
              <a:t>6</a:t>
            </a:fld>
            <a:endParaRPr lang="ru-RU" altLang="ru-RU" sz="1400" b="0">
              <a:solidFill>
                <a:srgbClr val="000000"/>
              </a:solidFill>
            </a:endParaRPr>
          </a:p>
        </p:txBody>
      </p:sp>
      <p:sp>
        <p:nvSpPr>
          <p:cNvPr id="5126" name="Text Box 60"/>
          <p:cNvSpPr txBox="1">
            <a:spLocks noChangeArrowheads="1"/>
          </p:cNvSpPr>
          <p:nvPr/>
        </p:nvSpPr>
        <p:spPr bwMode="auto">
          <a:xfrm>
            <a:off x="360363" y="561975"/>
            <a:ext cx="3995737" cy="419100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chemeClr val="bg1"/>
                </a:solidFill>
              </a:rPr>
              <a:t>Основные требования в проекту</a:t>
            </a:r>
            <a:endParaRPr lang="ru-RU" sz="1600" b="0" dirty="0">
              <a:solidFill>
                <a:schemeClr val="bg1"/>
              </a:solidFill>
            </a:endParaRPr>
          </a:p>
        </p:txBody>
      </p:sp>
      <p:sp>
        <p:nvSpPr>
          <p:cNvPr id="9" name="Параллелограмм 8"/>
          <p:cNvSpPr/>
          <p:nvPr/>
        </p:nvSpPr>
        <p:spPr>
          <a:xfrm>
            <a:off x="5219700" y="138113"/>
            <a:ext cx="3924300" cy="288925"/>
          </a:xfrm>
          <a:prstGeom prst="parallelogram">
            <a:avLst/>
          </a:prstGeom>
          <a:solidFill>
            <a:srgbClr val="003399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1368425" y="138113"/>
            <a:ext cx="3924300" cy="288925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51" name="TextBox 25"/>
          <p:cNvSpPr txBox="1">
            <a:spLocks noChangeArrowheads="1"/>
          </p:cNvSpPr>
          <p:nvPr/>
        </p:nvSpPr>
        <p:spPr bwMode="auto">
          <a:xfrm>
            <a:off x="406400" y="115888"/>
            <a:ext cx="6357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600">
                <a:cs typeface="Arial" pitchFamily="34" charset="0"/>
              </a:rPr>
              <a:t>ИНИЦИАТИВНЫЕ ПРОЕКТЫ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785225" cy="0"/>
          </a:xfrm>
          <a:prstGeom prst="line">
            <a:avLst/>
          </a:prstGeom>
          <a:ln w="15875">
            <a:solidFill>
              <a:srgbClr val="33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39834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4675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33725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38597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907575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293096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37568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320920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8" y="5933242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5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араллелограмм 8"/>
          <p:cNvSpPr/>
          <p:nvPr/>
        </p:nvSpPr>
        <p:spPr>
          <a:xfrm>
            <a:off x="5219700" y="138112"/>
            <a:ext cx="3924300" cy="288925"/>
          </a:xfrm>
          <a:prstGeom prst="parallelogram">
            <a:avLst/>
          </a:prstGeom>
          <a:solidFill>
            <a:srgbClr val="003399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1368425" y="138113"/>
            <a:ext cx="3924300" cy="288925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346075" y="796925"/>
            <a:ext cx="8523288" cy="5440363"/>
          </a:xfrm>
          <a:prstGeom prst="rect">
            <a:avLst/>
          </a:prstGeom>
          <a:noFill/>
          <a:ln w="9525" algn="ctr">
            <a:solidFill>
              <a:srgbClr val="025A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583" tIns="46292" rIns="92583" bIns="46292" anchor="ctr"/>
          <a:lstStyle>
            <a:lvl1pPr marL="449263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400" b="0" dirty="0"/>
              <a:t>заявка на участие в конкурсном отборе (в произвольной форме), подписанная </a:t>
            </a:r>
            <a:r>
              <a:rPr lang="ru-RU" sz="1400" dirty="0"/>
              <a:t>всеми </a:t>
            </a:r>
            <a:r>
              <a:rPr lang="ru-RU" sz="1400" b="0" dirty="0"/>
              <a:t>инициаторами проекта*</a:t>
            </a:r>
          </a:p>
          <a:p>
            <a:endParaRPr lang="ru-RU" sz="500" b="0" dirty="0"/>
          </a:p>
          <a:p>
            <a:r>
              <a:rPr lang="ru-RU" sz="1400" b="0" dirty="0"/>
              <a:t>инициативный проект, подписанный </a:t>
            </a:r>
            <a:r>
              <a:rPr lang="ru-RU" sz="1400" dirty="0"/>
              <a:t>всеми</a:t>
            </a:r>
            <a:r>
              <a:rPr lang="ru-RU" sz="1400" b="0" dirty="0"/>
              <a:t> инициаторами проекта </a:t>
            </a:r>
            <a:r>
              <a:rPr lang="ru-RU" sz="1400" b="0" dirty="0" smtClean="0">
                <a:solidFill>
                  <a:srgbClr val="FF0000"/>
                </a:solidFill>
              </a:rPr>
              <a:t>(по форме)</a:t>
            </a:r>
            <a:endParaRPr lang="ru-RU" sz="1400" b="0" dirty="0">
              <a:solidFill>
                <a:srgbClr val="FF0000"/>
              </a:solidFill>
            </a:endParaRPr>
          </a:p>
          <a:p>
            <a:endParaRPr lang="ru-RU" sz="500" b="0" dirty="0"/>
          </a:p>
          <a:p>
            <a:r>
              <a:rPr lang="ru-RU" sz="1400" b="0" dirty="0"/>
              <a:t>Протоколы собраний и (или) подписные </a:t>
            </a:r>
            <a:r>
              <a:rPr lang="ru-RU" sz="1400" b="0" dirty="0" smtClean="0"/>
              <a:t>листы (с протоколом подписного листа), </a:t>
            </a:r>
            <a:r>
              <a:rPr lang="ru-RU" sz="1400" b="0" dirty="0"/>
              <a:t>подтверждающие поддержку инициативного проекта жителями </a:t>
            </a:r>
            <a:r>
              <a:rPr lang="ru-RU" sz="1400" b="0" dirty="0" smtClean="0"/>
              <a:t>района или населенного пункта </a:t>
            </a:r>
            <a:endParaRPr lang="ru-RU" sz="1400" b="0" dirty="0"/>
          </a:p>
          <a:p>
            <a:endParaRPr lang="ru-RU" sz="500" b="0" dirty="0"/>
          </a:p>
          <a:p>
            <a:r>
              <a:rPr lang="ru-RU" sz="1400" b="0" dirty="0"/>
              <a:t>гарантийные письма </a:t>
            </a:r>
            <a:r>
              <a:rPr lang="ru-RU" sz="1400" b="0" dirty="0">
                <a:solidFill>
                  <a:srgbClr val="FF0000"/>
                </a:solidFill>
              </a:rPr>
              <a:t>(по установленной форме) </a:t>
            </a:r>
            <a:r>
              <a:rPr lang="ru-RU" sz="1400" b="0" dirty="0"/>
              <a:t>содержащие обязательства по обеспечению реализации проекта в форме добровольного имущественного участия и (или) трудового участия заинтересованных лиц, </a:t>
            </a:r>
            <a:r>
              <a:rPr lang="ru-RU" sz="1400" b="0" i="1" dirty="0" smtClean="0"/>
              <a:t>(</a:t>
            </a:r>
            <a:r>
              <a:rPr lang="ru-RU" sz="1400" b="0" i="1" dirty="0"/>
              <a:t>в случае использования этих форм) </a:t>
            </a:r>
            <a:endParaRPr lang="ru-RU" sz="1400" b="0" dirty="0"/>
          </a:p>
          <a:p>
            <a:endParaRPr lang="ru-RU" sz="500" b="0" i="1" dirty="0"/>
          </a:p>
          <a:p>
            <a:r>
              <a:rPr lang="ru-RU" sz="1400" b="0" dirty="0"/>
              <a:t>гарантийное письмо</a:t>
            </a:r>
            <a:r>
              <a:rPr lang="ru-RU" sz="1400" b="0" dirty="0">
                <a:solidFill>
                  <a:srgbClr val="FF0000"/>
                </a:solidFill>
              </a:rPr>
              <a:t> (по установленной форме)</a:t>
            </a:r>
            <a:r>
              <a:rPr lang="ru-RU" sz="1400" b="0" dirty="0"/>
              <a:t>, содержащее обязательство по перечислению инициативных платежей в местный </a:t>
            </a:r>
            <a:r>
              <a:rPr lang="ru-RU" sz="1400" b="0" dirty="0" smtClean="0"/>
              <a:t>бюджет  </a:t>
            </a:r>
            <a:r>
              <a:rPr lang="ru-RU" sz="1400" u="sng" dirty="0"/>
              <a:t>(не менее 10%)</a:t>
            </a:r>
            <a:r>
              <a:rPr lang="ru-RU" sz="1400" b="0" dirty="0"/>
              <a:t>, </a:t>
            </a:r>
            <a:r>
              <a:rPr lang="ru-RU" sz="1400" dirty="0"/>
              <a:t>подписанное всеми инициаторами </a:t>
            </a:r>
            <a:r>
              <a:rPr lang="ru-RU" sz="1400" b="0" dirty="0"/>
              <a:t>инициативного проекта </a:t>
            </a:r>
          </a:p>
          <a:p>
            <a:endParaRPr lang="ru-RU" sz="500" b="0" dirty="0"/>
          </a:p>
          <a:p>
            <a:r>
              <a:rPr lang="ru-RU" sz="1400" b="0" dirty="0">
                <a:solidFill>
                  <a:srgbClr val="FF0000"/>
                </a:solidFill>
              </a:rPr>
              <a:t>протоколы общего собрания собственников помещений в многоквартирном </a:t>
            </a:r>
            <a:r>
              <a:rPr lang="ru-RU" sz="1400" b="0" dirty="0" smtClean="0">
                <a:solidFill>
                  <a:srgbClr val="FF0000"/>
                </a:solidFill>
              </a:rPr>
              <a:t>доме (МКД) </a:t>
            </a:r>
            <a:r>
              <a:rPr lang="ru-RU" sz="1400" b="0" dirty="0">
                <a:solidFill>
                  <a:srgbClr val="FF0000"/>
                </a:solidFill>
              </a:rPr>
              <a:t>о согласии выполнения работ (оказания услуг) по проведению благоустройства, ремонта общего имущества в многоквартирном доме </a:t>
            </a:r>
            <a:r>
              <a:rPr lang="ru-RU" sz="1400" b="0" i="1" dirty="0">
                <a:solidFill>
                  <a:srgbClr val="FF0000"/>
                </a:solidFill>
              </a:rPr>
              <a:t>(если планируется реализация такого проекта)</a:t>
            </a:r>
          </a:p>
          <a:p>
            <a:endParaRPr lang="ru-RU" sz="500" b="0" dirty="0">
              <a:solidFill>
                <a:srgbClr val="FF0000"/>
              </a:solidFill>
            </a:endParaRPr>
          </a:p>
          <a:p>
            <a:r>
              <a:rPr lang="ru-RU" sz="1400" b="0" dirty="0">
                <a:solidFill>
                  <a:srgbClr val="FF0000"/>
                </a:solidFill>
              </a:rPr>
              <a:t>протоколы общего собрания собственников помещений в </a:t>
            </a:r>
            <a:r>
              <a:rPr lang="ru-RU" sz="1400" b="0" dirty="0" smtClean="0">
                <a:solidFill>
                  <a:srgbClr val="FF0000"/>
                </a:solidFill>
              </a:rPr>
              <a:t>МКД о </a:t>
            </a:r>
            <a:r>
              <a:rPr lang="ru-RU" sz="1400" b="0" dirty="0">
                <a:solidFill>
                  <a:srgbClr val="FF0000"/>
                </a:solidFill>
              </a:rPr>
              <a:t>принятии создаваемого в  результате проекта имущества в состав общего имущества  многоквартирного дома </a:t>
            </a:r>
            <a:r>
              <a:rPr lang="ru-RU" sz="1400" b="0" i="1" dirty="0">
                <a:solidFill>
                  <a:srgbClr val="FF0000"/>
                </a:solidFill>
              </a:rPr>
              <a:t>(если планируется реализация </a:t>
            </a:r>
            <a:r>
              <a:rPr lang="ru-RU" sz="1400" b="0" dirty="0">
                <a:solidFill>
                  <a:srgbClr val="FF0000"/>
                </a:solidFill>
              </a:rPr>
              <a:t> </a:t>
            </a:r>
            <a:r>
              <a:rPr lang="ru-RU" sz="1400" b="0" i="1" dirty="0">
                <a:solidFill>
                  <a:srgbClr val="FF0000"/>
                </a:solidFill>
              </a:rPr>
              <a:t>такого проекта)</a:t>
            </a:r>
          </a:p>
          <a:p>
            <a:endParaRPr lang="ru-RU" sz="500" b="0" dirty="0">
              <a:solidFill>
                <a:srgbClr val="FF0000"/>
              </a:solidFill>
            </a:endParaRPr>
          </a:p>
          <a:p>
            <a:r>
              <a:rPr lang="ru-RU" sz="1400" b="0" dirty="0" smtClean="0">
                <a:solidFill>
                  <a:srgbClr val="FF0000"/>
                </a:solidFill>
              </a:rPr>
              <a:t>выписку </a:t>
            </a:r>
            <a:r>
              <a:rPr lang="ru-RU" sz="1400" b="0" dirty="0">
                <a:solidFill>
                  <a:srgbClr val="FF0000"/>
                </a:solidFill>
              </a:rPr>
              <a:t>из ЕГРН, подтверждающую, что земельный участок под </a:t>
            </a:r>
            <a:r>
              <a:rPr lang="ru-RU" sz="1400" b="0" dirty="0" smtClean="0">
                <a:solidFill>
                  <a:srgbClr val="FF0000"/>
                </a:solidFill>
              </a:rPr>
              <a:t>МКД, </a:t>
            </a:r>
            <a:r>
              <a:rPr lang="ru-RU" sz="1400" b="0" dirty="0">
                <a:solidFill>
                  <a:srgbClr val="FF0000"/>
                </a:solidFill>
              </a:rPr>
              <a:t>составляющий дворовую территорию, находится полностью и (или) частично в частной собственности, поставлен на кадастровый учет </a:t>
            </a:r>
            <a:r>
              <a:rPr lang="ru-RU" sz="1400" b="0" i="1" dirty="0">
                <a:solidFill>
                  <a:srgbClr val="FF0000"/>
                </a:solidFill>
              </a:rPr>
              <a:t>(при реализации проекта на участке</a:t>
            </a:r>
            <a:r>
              <a:rPr lang="ru-RU" sz="1400" b="0" i="1" dirty="0"/>
              <a:t>)</a:t>
            </a:r>
            <a:endParaRPr lang="ru-RU" sz="1400" b="0" dirty="0"/>
          </a:p>
        </p:txBody>
      </p:sp>
      <p:sp>
        <p:nvSpPr>
          <p:cNvPr id="7171" name="Номер слайда 1"/>
          <p:cNvSpPr txBox="1">
            <a:spLocks noGrp="1"/>
          </p:cNvSpPr>
          <p:nvPr/>
        </p:nvSpPr>
        <p:spPr bwMode="auto">
          <a:xfrm>
            <a:off x="6759575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DBFE573-F967-4445-883A-0E2D11F511C5}" type="slidenum">
              <a:rPr lang="ru-RU" altLang="ru-RU" sz="1400" b="0">
                <a:solidFill>
                  <a:srgbClr val="000000"/>
                </a:solidFill>
              </a:rPr>
              <a:pPr algn="r"/>
              <a:t>7</a:t>
            </a:fld>
            <a:endParaRPr lang="ru-RU" altLang="ru-RU" sz="1400" b="0">
              <a:solidFill>
                <a:srgbClr val="000000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368425" y="87313"/>
            <a:ext cx="8388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 anchor="ctr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>
                <a:solidFill>
                  <a:srgbClr val="000000"/>
                </a:solidFill>
              </a:rPr>
              <a:t>КОНКУРСНЫЙ ОТБОР ПРОЕКТОВ НА </a:t>
            </a:r>
            <a:r>
              <a:rPr lang="ru-RU" altLang="ru-RU" sz="1600" dirty="0">
                <a:solidFill>
                  <a:schemeClr val="bg1"/>
                </a:solidFill>
              </a:rPr>
              <a:t>МУНИЦИПАЛЬНОМ ЭТАПЕ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785225" cy="0"/>
          </a:xfrm>
          <a:prstGeom prst="line">
            <a:avLst/>
          </a:prstGeom>
          <a:ln w="15875">
            <a:solidFill>
              <a:srgbClr val="33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052513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84313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808163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349500"/>
            <a:ext cx="3286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47638" y="461963"/>
            <a:ext cx="5114925" cy="320675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defRPr/>
            </a:pPr>
            <a:r>
              <a:rPr lang="ru-RU" altLang="ru-RU" sz="1800" dirty="0" smtClean="0">
                <a:solidFill>
                  <a:schemeClr val="bg1"/>
                </a:solidFill>
              </a:rPr>
              <a:t>Пакет документов инициаторов проектов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pic>
        <p:nvPicPr>
          <p:cNvPr id="7181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70263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Рисунок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005263"/>
            <a:ext cx="3286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Rectangle 3"/>
          <p:cNvSpPr>
            <a:spLocks noChangeArrowheads="1"/>
          </p:cNvSpPr>
          <p:nvPr/>
        </p:nvSpPr>
        <p:spPr bwMode="auto">
          <a:xfrm>
            <a:off x="903288" y="6210300"/>
            <a:ext cx="7410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1" hangingPunct="1"/>
            <a:r>
              <a:rPr lang="ru-RU" sz="1400" dirty="0"/>
              <a:t>* заявки </a:t>
            </a:r>
            <a:r>
              <a:rPr lang="ru-RU" sz="1400" dirty="0" smtClean="0"/>
              <a:t>регистрируются администрацией Слюдянского  муниципального района </a:t>
            </a:r>
            <a:r>
              <a:rPr lang="ru-RU" sz="1400" u="sng" dirty="0"/>
              <a:t>в день их поступления с указанием даты и времени</a:t>
            </a:r>
            <a:endParaRPr lang="ru-RU" sz="1400" dirty="0"/>
          </a:p>
        </p:txBody>
      </p:sp>
      <p:sp>
        <p:nvSpPr>
          <p:cNvPr id="7184" name="WordArt 15"/>
          <p:cNvSpPr>
            <a:spLocks noChangeArrowheads="1" noChangeShapeType="1" noTextEdit="1"/>
          </p:cNvSpPr>
          <p:nvPr/>
        </p:nvSpPr>
        <p:spPr bwMode="auto">
          <a:xfrm>
            <a:off x="617538" y="6138863"/>
            <a:ext cx="144462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effectLst>
                  <a:prstShdw prst="shdw17" dist="17961" dir="13500000">
                    <a:srgbClr val="990000"/>
                  </a:prstShdw>
                </a:effectLst>
                <a:latin typeface="Arial"/>
                <a:cs typeface="Arial"/>
              </a:rPr>
              <a:t>!</a:t>
            </a:r>
          </a:p>
        </p:txBody>
      </p:sp>
      <p:pic>
        <p:nvPicPr>
          <p:cNvPr id="7185" name="Рисунок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5373688"/>
            <a:ext cx="3286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Рисунок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797425"/>
            <a:ext cx="3286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3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964613" cy="1511573"/>
          </a:xfrm>
        </p:spPr>
        <p:txBody>
          <a:bodyPr/>
          <a:lstStyle/>
          <a:p>
            <a:pPr marL="0" indent="457200">
              <a:lnSpc>
                <a:spcPct val="150000"/>
              </a:lnSpc>
              <a:buFontTx/>
              <a:buNone/>
              <a:defRPr/>
            </a:pPr>
            <a:r>
              <a:rPr lang="ru-RU" sz="2400" b="1" dirty="0" smtClean="0"/>
              <a:t>СРОК</a:t>
            </a:r>
            <a:r>
              <a:rPr lang="ru-RU" sz="2400" dirty="0" smtClean="0"/>
              <a:t>: </a:t>
            </a:r>
            <a:r>
              <a:rPr lang="ru-RU" sz="1800" dirty="0" smtClean="0"/>
              <a:t>подача </a:t>
            </a:r>
            <a:r>
              <a:rPr lang="ru-RU" sz="1800" b="1" dirty="0" smtClean="0">
                <a:solidFill>
                  <a:srgbClr val="C00000"/>
                </a:solidFill>
              </a:rPr>
              <a:t>с </a:t>
            </a:r>
            <a:r>
              <a:rPr lang="ru-RU" sz="1800" b="1" dirty="0" smtClean="0">
                <a:solidFill>
                  <a:srgbClr val="C00000"/>
                </a:solidFill>
              </a:rPr>
              <a:t>19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июля до 20 августа 2024 года </a:t>
            </a:r>
            <a:r>
              <a:rPr lang="ru-RU" sz="1800" dirty="0" smtClean="0"/>
              <a:t>в Уполномоченный орган (</a:t>
            </a:r>
            <a:r>
              <a:rPr lang="ru-RU" sz="1800" dirty="0" err="1" smtClean="0"/>
              <a:t>АиПСЭРТ</a:t>
            </a:r>
            <a:r>
              <a:rPr lang="ru-RU" sz="1800" dirty="0" smtClean="0"/>
              <a:t> УСЭР) </a:t>
            </a:r>
            <a:r>
              <a:rPr lang="ru-RU" sz="2000" dirty="0" smtClean="0"/>
              <a:t> 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3433EB2-0947-4066-86F4-A743A478BD28}" type="slidenum">
              <a:rPr lang="ru-RU" altLang="ru-RU" sz="1400" b="0" smtClean="0"/>
              <a:pPr/>
              <a:t>8</a:t>
            </a:fld>
            <a:endParaRPr lang="ru-RU" altLang="ru-RU" sz="1400" b="0" smtClean="0"/>
          </a:p>
        </p:txBody>
      </p:sp>
      <p:pic>
        <p:nvPicPr>
          <p:cNvPr id="8196" name="Picture 3" descr="D:\Users\igumnova_vm\Pictures\2023-07-25_16-30-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852936"/>
            <a:ext cx="4224214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2"/>
          <p:cNvSpPr txBox="1">
            <a:spLocks noChangeArrowheads="1"/>
          </p:cNvSpPr>
          <p:nvPr/>
        </p:nvSpPr>
        <p:spPr bwMode="auto">
          <a:xfrm>
            <a:off x="467544" y="2564904"/>
            <a:ext cx="4608513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/>
              <a:t>ФОРМА: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1800" b="0" dirty="0" smtClean="0"/>
              <a:t>Бумажный (</a:t>
            </a:r>
            <a:r>
              <a:rPr lang="ru-RU" sz="1800" b="0" dirty="0" smtClean="0">
                <a:solidFill>
                  <a:srgbClr val="FF0000"/>
                </a:solidFill>
              </a:rPr>
              <a:t>без </a:t>
            </a:r>
            <a:r>
              <a:rPr lang="ru-RU" sz="1800" b="0" dirty="0" err="1" smtClean="0">
                <a:solidFill>
                  <a:srgbClr val="FF0000"/>
                </a:solidFill>
              </a:rPr>
              <a:t>мультифор</a:t>
            </a:r>
            <a:r>
              <a:rPr lang="ru-RU" sz="1800" b="0" dirty="0" smtClean="0"/>
              <a:t>!) </a:t>
            </a:r>
            <a:r>
              <a:rPr lang="ru-RU" sz="1800" b="0" dirty="0"/>
              <a:t>и электронный вид 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-89221" y="4005064"/>
            <a:ext cx="52705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  <a:defRPr/>
            </a:pPr>
            <a:r>
              <a:rPr lang="ru-RU" sz="2000" b="1" dirty="0"/>
              <a:t>АДРЕС:</a:t>
            </a:r>
            <a:r>
              <a:rPr lang="ru-RU" sz="2000" dirty="0"/>
              <a:t> </a:t>
            </a:r>
            <a:endParaRPr lang="ru-RU" sz="2000" dirty="0" smtClean="0"/>
          </a:p>
          <a:p>
            <a:pPr indent="457200">
              <a:lnSpc>
                <a:spcPct val="150000"/>
              </a:lnSpc>
              <a:defRPr/>
            </a:pPr>
            <a:r>
              <a:rPr lang="ru-RU" sz="2000" b="0" dirty="0" smtClean="0"/>
              <a:t>г</a:t>
            </a:r>
            <a:r>
              <a:rPr lang="ru-RU" sz="2000" b="0" dirty="0"/>
              <a:t>. </a:t>
            </a:r>
            <a:r>
              <a:rPr lang="ru-RU" sz="2000" b="0" dirty="0" err="1"/>
              <a:t>Слюдянка</a:t>
            </a:r>
            <a:r>
              <a:rPr lang="ru-RU" sz="2000" b="0" dirty="0"/>
              <a:t>, </a:t>
            </a:r>
            <a:r>
              <a:rPr lang="ru-RU" sz="2000" b="0" dirty="0" err="1"/>
              <a:t>ул.Ржанова</a:t>
            </a:r>
            <a:r>
              <a:rPr lang="ru-RU" sz="2000" b="0" dirty="0"/>
              <a:t>, д.2, </a:t>
            </a:r>
          </a:p>
          <a:p>
            <a:pPr indent="457200">
              <a:lnSpc>
                <a:spcPct val="150000"/>
              </a:lnSpc>
              <a:defRPr/>
            </a:pPr>
            <a:r>
              <a:rPr lang="ru-RU" sz="2000" b="0" dirty="0"/>
              <a:t>отдел </a:t>
            </a:r>
            <a:r>
              <a:rPr lang="ru-RU" sz="2000" b="0" dirty="0" err="1"/>
              <a:t>АиПСЭРТ</a:t>
            </a:r>
            <a:r>
              <a:rPr lang="ru-RU" sz="2000" b="0" dirty="0"/>
              <a:t> УСЭР, каб.14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400" b="0" dirty="0">
              <a:solidFill>
                <a:srgbClr val="FDF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0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Новая форма </a:t>
            </a:r>
            <a:r>
              <a:rPr lang="ru-RU" b="1" dirty="0">
                <a:solidFill>
                  <a:srgbClr val="FF0000"/>
                </a:solidFill>
              </a:rPr>
              <a:t>инициативного проекта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856984" cy="6196214"/>
          </a:xfrm>
        </p:spPr>
      </p:pic>
    </p:spTree>
    <p:extLst>
      <p:ext uri="{BB962C8B-B14F-4D97-AF65-F5344CB8AC3E}">
        <p14:creationId xmlns:p14="http://schemas.microsoft.com/office/powerpoint/2010/main" val="1564284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2531</Words>
  <Application>Microsoft Office PowerPoint</Application>
  <PresentationFormat>Экран (4:3)</PresentationFormat>
  <Paragraphs>299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Инициативные проекты</vt:lpstr>
      <vt:lpstr>Презентация PowerPoint</vt:lpstr>
      <vt:lpstr>Презентация PowerPoint</vt:lpstr>
      <vt:lpstr>Презентация PowerPoint</vt:lpstr>
      <vt:lpstr>Проекты научных детских площадок</vt:lpstr>
      <vt:lpstr>Презентация PowerPoint</vt:lpstr>
      <vt:lpstr>Презентация PowerPoint</vt:lpstr>
      <vt:lpstr>Презентация PowerPoint</vt:lpstr>
      <vt:lpstr>Новая форма инициативного проекта</vt:lpstr>
      <vt:lpstr>Новая форма инициативного проекта</vt:lpstr>
      <vt:lpstr>Форма гарантийных писем на участие</vt:lpstr>
      <vt:lpstr>Форма гарантийного письма на платеж</vt:lpstr>
      <vt:lpstr>Алгоритм инициативного проекта</vt:lpstr>
      <vt:lpstr>Новые критерии оценок</vt:lpstr>
      <vt:lpstr>Презентация PowerPoint</vt:lpstr>
      <vt:lpstr>Создание в парке N тропы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Инициативное бюджетирование</dc:title>
  <dc:creator>Игумнова Вероника Матеюсовна</dc:creator>
  <cp:lastModifiedBy>Игумнова Вероника Матеюсовна</cp:lastModifiedBy>
  <cp:revision>66</cp:revision>
  <cp:lastPrinted>2024-07-09T08:44:33Z</cp:lastPrinted>
  <dcterms:created xsi:type="dcterms:W3CDTF">2023-08-01T07:14:55Z</dcterms:created>
  <dcterms:modified xsi:type="dcterms:W3CDTF">2024-07-19T00:16:14Z</dcterms:modified>
</cp:coreProperties>
</file>